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63"/>
  </p:notesMasterIdLst>
  <p:sldIdLst>
    <p:sldId id="256" r:id="rId3"/>
    <p:sldId id="619" r:id="rId4"/>
    <p:sldId id="257" r:id="rId5"/>
    <p:sldId id="266" r:id="rId6"/>
    <p:sldId id="260" r:id="rId7"/>
    <p:sldId id="581" r:id="rId8"/>
    <p:sldId id="282" r:id="rId9"/>
    <p:sldId id="586" r:id="rId10"/>
    <p:sldId id="743" r:id="rId11"/>
    <p:sldId id="785" r:id="rId12"/>
    <p:sldId id="786" r:id="rId13"/>
    <p:sldId id="787" r:id="rId14"/>
    <p:sldId id="788" r:id="rId15"/>
    <p:sldId id="644" r:id="rId16"/>
    <p:sldId id="605" r:id="rId17"/>
    <p:sldId id="611" r:id="rId18"/>
    <p:sldId id="704" r:id="rId19"/>
    <p:sldId id="703" r:id="rId20"/>
    <p:sldId id="645" r:id="rId21"/>
    <p:sldId id="748" r:id="rId22"/>
    <p:sldId id="747" r:id="rId23"/>
    <p:sldId id="789" r:id="rId24"/>
    <p:sldId id="790" r:id="rId25"/>
    <p:sldId id="791" r:id="rId26"/>
    <p:sldId id="792" r:id="rId27"/>
    <p:sldId id="793" r:id="rId28"/>
    <p:sldId id="794" r:id="rId29"/>
    <p:sldId id="795" r:id="rId30"/>
    <p:sldId id="796" r:id="rId31"/>
    <p:sldId id="797" r:id="rId32"/>
    <p:sldId id="798" r:id="rId33"/>
    <p:sldId id="799" r:id="rId34"/>
    <p:sldId id="805" r:id="rId35"/>
    <p:sldId id="800" r:id="rId36"/>
    <p:sldId id="801" r:id="rId37"/>
    <p:sldId id="802" r:id="rId38"/>
    <p:sldId id="806" r:id="rId39"/>
    <p:sldId id="803" r:id="rId40"/>
    <p:sldId id="804" r:id="rId41"/>
    <p:sldId id="807" r:id="rId42"/>
    <p:sldId id="808" r:id="rId43"/>
    <p:sldId id="809" r:id="rId44"/>
    <p:sldId id="810" r:id="rId45"/>
    <p:sldId id="811" r:id="rId46"/>
    <p:sldId id="812" r:id="rId47"/>
    <p:sldId id="813" r:id="rId48"/>
    <p:sldId id="825" r:id="rId49"/>
    <p:sldId id="814" r:id="rId50"/>
    <p:sldId id="821" r:id="rId51"/>
    <p:sldId id="822" r:id="rId52"/>
    <p:sldId id="815" r:id="rId53"/>
    <p:sldId id="816" r:id="rId54"/>
    <p:sldId id="823" r:id="rId55"/>
    <p:sldId id="817" r:id="rId56"/>
    <p:sldId id="824" r:id="rId57"/>
    <p:sldId id="819" r:id="rId58"/>
    <p:sldId id="820" r:id="rId59"/>
    <p:sldId id="826" r:id="rId60"/>
    <p:sldId id="827" r:id="rId61"/>
    <p:sldId id="280" r:id="rId62"/>
  </p:sldIdLst>
  <p:sldSz cx="18288000" cy="10287000"/>
  <p:notesSz cx="10287000" cy="18288000"/>
  <p:embeddedFontLs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orbel" panose="020B0503020204020204" pitchFamily="34" charset="0"/>
      <p:regular r:id="rId68"/>
      <p:bold r:id="rId69"/>
      <p:italic r:id="rId70"/>
      <p:boldItalic r:id="rId71"/>
    </p:embeddedFont>
    <p:embeddedFont>
      <p:font typeface="Inter" panose="02000503000000020004" pitchFamily="2" charset="0"/>
      <p:regular r:id="rId72"/>
      <p:bold r:id="rId73"/>
    </p:embeddedFont>
    <p:embeddedFont>
      <p:font typeface="Inter SemiBold" panose="020F0502020204030204" pitchFamily="34" charset="0"/>
      <p:regular r:id="rId74"/>
      <p:bold r:id="rId75"/>
      <p:italic r:id="rId76"/>
      <p:boldItalic r:id="rId77"/>
    </p:embeddedFont>
    <p:embeddedFont>
      <p:font typeface="Open Sans" panose="020B0606030504020204" pitchFamily="34" charset="0"/>
      <p:regular r:id="rId78"/>
      <p:bold r:id="rId79"/>
      <p:italic r:id="rId80"/>
      <p:boldItalic r:id="rId81"/>
    </p:embeddedFont>
    <p:embeddedFont>
      <p:font typeface="Roboto" panose="02000000000000000000" pitchFamily="2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9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D4"/>
    <a:srgbClr val="434343"/>
    <a:srgbClr val="660000"/>
    <a:srgbClr val="B45E05"/>
    <a:srgbClr val="9E2639"/>
    <a:srgbClr val="CCCCCC"/>
    <a:srgbClr val="F4841D"/>
    <a:srgbClr val="F9F9FC"/>
    <a:srgbClr val="DAE3F3"/>
    <a:srgbClr val="F59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78"/>
    <p:restoredTop sz="94719"/>
  </p:normalViewPr>
  <p:slideViewPr>
    <p:cSldViewPr snapToGrid="0" snapToObjects="1">
      <p:cViewPr varScale="1">
        <p:scale>
          <a:sx n="98" d="100"/>
          <a:sy n="98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84" Type="http://schemas.openxmlformats.org/officeDocument/2006/relationships/font" Target="fonts/font21.fntdata"/><Relationship Id="rId89" Type="http://customschemas.google.com/relationships/presentationmetadata" Target="meta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font" Target="fonts/font22.fntdata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font" Target="fonts/font20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3.fntdata"/><Relationship Id="rId7" Type="http://schemas.openxmlformats.org/officeDocument/2006/relationships/slide" Target="slides/slide5.xml"/><Relationship Id="rId71" Type="http://schemas.openxmlformats.org/officeDocument/2006/relationships/font" Target="fonts/font8.fntdata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3.fntdata"/><Relationship Id="rId61" Type="http://schemas.openxmlformats.org/officeDocument/2006/relationships/slide" Target="slides/slide59.xml"/><Relationship Id="rId82" Type="http://schemas.openxmlformats.org/officeDocument/2006/relationships/font" Target="fonts/font19.fntdata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81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5203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1536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7627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1951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459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214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4369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7170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3902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76210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208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2335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9337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7/7/24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1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39" indent="0" algn="ctr">
              <a:buNone/>
              <a:defRPr sz="1999"/>
            </a:lvl2pPr>
            <a:lvl3pPr marL="914478" indent="0" algn="ctr">
              <a:buNone/>
              <a:defRPr sz="1800"/>
            </a:lvl3pPr>
            <a:lvl4pPr marL="1371719" indent="0" algn="ctr">
              <a:buNone/>
              <a:defRPr sz="1601"/>
            </a:lvl4pPr>
            <a:lvl5pPr marL="1828958" indent="0" algn="ctr">
              <a:buNone/>
              <a:defRPr sz="1601"/>
            </a:lvl5pPr>
            <a:lvl6pPr marL="2286197" indent="0" algn="ctr">
              <a:buNone/>
              <a:defRPr sz="1601"/>
            </a:lvl6pPr>
            <a:lvl7pPr marL="2743437" indent="0" algn="ctr">
              <a:buNone/>
              <a:defRPr sz="1601"/>
            </a:lvl7pPr>
            <a:lvl8pPr marL="3200678" indent="0" algn="ctr">
              <a:buNone/>
              <a:defRPr sz="1601"/>
            </a:lvl8pPr>
            <a:lvl9pPr marL="3657917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7/7/24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7/7/24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6" y="2565401"/>
            <a:ext cx="15773400" cy="427831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6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3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4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19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95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619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43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67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91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7/7/24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299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7/7/24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9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5"/>
            <a:ext cx="7735889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1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1" y="3757615"/>
            <a:ext cx="7775575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7/7/24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7/7/24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7/7/24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801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7/7/24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239" indent="0">
              <a:buNone/>
              <a:defRPr sz="2801"/>
            </a:lvl2pPr>
            <a:lvl3pPr marL="914478" indent="0">
              <a:buNone/>
              <a:defRPr sz="2400"/>
            </a:lvl3pPr>
            <a:lvl4pPr marL="1371719" indent="0">
              <a:buNone/>
              <a:defRPr sz="1999"/>
            </a:lvl4pPr>
            <a:lvl5pPr marL="1828958" indent="0">
              <a:buNone/>
              <a:defRPr sz="1999"/>
            </a:lvl5pPr>
            <a:lvl6pPr marL="2286197" indent="0">
              <a:buNone/>
              <a:defRPr sz="1999"/>
            </a:lvl6pPr>
            <a:lvl7pPr marL="2743437" indent="0">
              <a:buNone/>
              <a:defRPr sz="1999"/>
            </a:lvl7pPr>
            <a:lvl8pPr marL="3200678" indent="0">
              <a:buNone/>
              <a:defRPr sz="1999"/>
            </a:lvl8pPr>
            <a:lvl9pPr marL="3657917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7/7/24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7/7/24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299" y="547688"/>
            <a:ext cx="11677650" cy="87185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7/7/24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</p:spPr>
        <p:txBody>
          <a:bodyPr/>
          <a:lstStyle>
            <a:lvl1pPr>
              <a:defRPr sz="6401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1" y="2852939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78" lvl="0" indent="-647756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958" lvl="1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2pPr>
            <a:lvl3pPr marL="2743437" lvl="2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3pPr>
            <a:lvl4pPr marL="3657917" lvl="3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4pPr>
            <a:lvl5pPr marL="4572395" lvl="4" indent="-62235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599"/>
            </a:lvl5pPr>
            <a:lvl6pPr marL="5486875" lvl="5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6pPr>
            <a:lvl7pPr marL="6401353" lvl="6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7pPr>
            <a:lvl8pPr marL="7315833" lvl="7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8pPr>
            <a:lvl9pPr marL="8230312" lvl="8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1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1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3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5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9" y="2582582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78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20" indent="-228620" algn="l" defTabSz="91447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860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1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5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96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3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3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1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jp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4117188"/>
            <a:ext cx="15773400" cy="2904100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Git</a:t>
            </a:r>
            <a:b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en-US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Pull requests</a:t>
            </a:r>
            <a:b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en-US" sz="5400" b="1" i="0" u="none" strike="noStrike" dirty="0">
                <a:solidFill>
                  <a:srgbClr val="000000"/>
                </a:solidFill>
                <a:effectLst/>
              </a:rPr>
              <a:t>PyCharm</a:t>
            </a:r>
            <a:r>
              <a:rPr lang="ru-RU" sz="4000" b="1" i="0" u="none" strike="noStrike" dirty="0">
                <a:solidFill>
                  <a:srgbClr val="000000"/>
                </a:solidFill>
                <a:effectLst/>
              </a:rPr>
              <a:t> </a:t>
            </a:r>
            <a:br>
              <a:rPr lang="en-US" sz="4000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4000" b="1" dirty="0"/>
              <a:t>debug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4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Introduction. Lesson </a:t>
            </a:r>
            <a:r>
              <a:rPr lang="ru-RU" sz="1800" dirty="0"/>
              <a:t>5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– </a:t>
            </a:r>
            <a:r>
              <a:rPr lang="en-US" dirty="0"/>
              <a:t>pull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0536E-A478-2D48-AEFA-4A0287372E1A}"/>
              </a:ext>
            </a:extLst>
          </p:cNvPr>
          <p:cNvSpPr txBox="1"/>
          <p:nvPr/>
        </p:nvSpPr>
        <p:spPr>
          <a:xfrm>
            <a:off x="1257299" y="2713809"/>
            <a:ext cx="16442871" cy="5012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Две модели совместной разработки на 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GitHub</a:t>
            </a:r>
            <a:r>
              <a:rPr lang="ru-RU" sz="2400" b="1" dirty="0">
                <a:solidFill>
                  <a:schemeClr val="tx1"/>
                </a:solidFill>
                <a:latin typeface="+mn-lt"/>
              </a:rPr>
              <a:t>:</a:t>
            </a: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Модель «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Fork + Pull»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позволяет любому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склонировать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(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fork)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существующий репозиторий и сливать изменения в свой личный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fork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без необходимости иметь доступ к оригинальному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репозиторию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. Затем, изменения должны быть включены в исходный репозиторий его хозяином. Эта модель уменьшает количество телодвижений для новых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contributors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популярна для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open source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проектов, так как позволяет людям работать независимо, без единого координирования.</a:t>
            </a:r>
          </a:p>
          <a:p>
            <a:pPr marL="342900" indent="-342900">
              <a:lnSpc>
                <a:spcPct val="12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Модель «общего репозитория» (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The Shared Repository Model)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чаще встречается у малых команд и организаций, работающих над закрытыми проектами. Каждый в команде имеет доступ «на запись» в один общий репозиторий, а для изолирования изменений применяются тематические ветви (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topic branches).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54086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– </a:t>
            </a:r>
            <a:r>
              <a:rPr lang="en-US" dirty="0"/>
              <a:t>pull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0536E-A478-2D48-AEFA-4A0287372E1A}"/>
              </a:ext>
            </a:extLst>
          </p:cNvPr>
          <p:cNvSpPr txBox="1"/>
          <p:nvPr/>
        </p:nvSpPr>
        <p:spPr>
          <a:xfrm>
            <a:off x="1257299" y="2713809"/>
            <a:ext cx="16442871" cy="302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Pull request’</a:t>
            </a:r>
            <a:r>
              <a:rPr lang="ru-RU" sz="2400" b="1" dirty="0">
                <a:solidFill>
                  <a:schemeClr val="tx1"/>
                </a:solidFill>
                <a:latin typeface="+mn-lt"/>
              </a:rPr>
              <a:t>ы используются:</a:t>
            </a:r>
          </a:p>
          <a:p>
            <a:pPr marL="342900" indent="-34290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в модели «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Fork + Pull»,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поскольку предоставляют способ уведомить хозяина оригинального репозитория о изменениях в вашей копии репозитория;</a:t>
            </a:r>
          </a:p>
          <a:p>
            <a:pPr marL="342900" indent="-34290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в модели общего репозитория, где обычно используются для того, чтобы инициировать пересмотр или обсуждение кода перед тем, как включать его в основную ветвь разработки.</a:t>
            </a:r>
          </a:p>
        </p:txBody>
      </p:sp>
    </p:spTree>
    <p:extLst>
      <p:ext uri="{BB962C8B-B14F-4D97-AF65-F5344CB8AC3E}">
        <p14:creationId xmlns:p14="http://schemas.microsoft.com/office/powerpoint/2010/main" val="169084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– </a:t>
            </a:r>
            <a:r>
              <a:rPr lang="en-US" dirty="0"/>
              <a:t>pull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0536E-A478-2D48-AEFA-4A0287372E1A}"/>
              </a:ext>
            </a:extLst>
          </p:cNvPr>
          <p:cNvSpPr txBox="1"/>
          <p:nvPr/>
        </p:nvSpPr>
        <p:spPr>
          <a:xfrm>
            <a:off x="1257299" y="2713809"/>
            <a:ext cx="16442871" cy="669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Путь разработки: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tx1"/>
                </a:solidFill>
                <a:latin typeface="+mn-lt"/>
              </a:rPr>
              <a:t>Склонировать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себе репозиторий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clone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git@github.com:username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/Spoon-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Knife.git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Внимание, ваша локальная копия имеет привязку только к вашей копии на 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GitHub, </a:t>
            </a:r>
            <a:r>
              <a:rPr lang="ru-RU" sz="2400" b="1" dirty="0">
                <a:solidFill>
                  <a:schemeClr val="tx1"/>
                </a:solidFill>
                <a:latin typeface="+mn-lt"/>
              </a:rPr>
              <a:t>но никак не связана с оригинальным репозиторием. А если там произойдут существенные изменения? Как об этом узнать?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Добавим привязку (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upstream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) к оригинальному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репозиторию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remote add upstream git://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octocat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/Spoon-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Knife.git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fetch upstream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Создаете свою ветку, делаете работу и фиксируете изменения локально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checkout -b feature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add *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commit –m “Added my work”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701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– </a:t>
            </a:r>
            <a:r>
              <a:rPr lang="en-US" dirty="0"/>
              <a:t>pull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0536E-A478-2D48-AEFA-4A0287372E1A}"/>
              </a:ext>
            </a:extLst>
          </p:cNvPr>
          <p:cNvSpPr txBox="1"/>
          <p:nvPr/>
        </p:nvSpPr>
        <p:spPr>
          <a:xfrm>
            <a:off x="1257299" y="2713809"/>
            <a:ext cx="16442871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Закончили работу и фиксируете ее в своей копии на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GitHub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push origin feature</a:t>
            </a: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Изменения выгружены в вашу копию репозитория</a:t>
            </a:r>
            <a:endParaRPr lang="en-US" sz="2400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Сообщить команде оригинального проекта о ваших результатах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Идем на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GitHub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на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страницу нашего проекта и там нажимаем </a:t>
            </a:r>
            <a:r>
              <a:rPr lang="en-US" sz="2400" b="1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Compare&amp;pull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request</a:t>
            </a:r>
            <a:endParaRPr lang="ru-RU" sz="2400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547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00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Создаем репозиторий и стягиваем себе на локальный компьютер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err="1">
                <a:solidFill>
                  <a:schemeClr val="tx1"/>
                </a:solidFill>
                <a:latin typeface="+mn-lt"/>
              </a:rPr>
              <a:t>Форкаем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копию репозитория себе на локальный компьютер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Настраиваем связи со своей копией и исходной копией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Делаем ветку и вносим изменения в своей локальной копии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Отправляем изменения на сервер в свою копию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Переходим на страницу репозитория и создаем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pull request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Переключиться на оригинальный репозиторий и смотрим подробности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pull request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Принимаем изменения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Обновляем свою локальную копию исходного репозитория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4457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 pull request</a:t>
            </a: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задания.</a:t>
            </a: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B10441-B955-F849-9B51-87985068D4E4}"/>
              </a:ext>
            </a:extLst>
          </p:cNvPr>
          <p:cNvSpPr txBox="1"/>
          <p:nvPr/>
        </p:nvSpPr>
        <p:spPr>
          <a:xfrm>
            <a:off x="1257300" y="2713809"/>
            <a:ext cx="12981214" cy="500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Создаем репозиторий и стягиваем себе на локальный компьютер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err="1">
                <a:solidFill>
                  <a:schemeClr val="tx1"/>
                </a:solidFill>
                <a:latin typeface="+mn-lt"/>
              </a:rPr>
              <a:t>Форкаем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копию репозитория себе на локальный компьютер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Настраиваем связи со своей копией и исходной копией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Делаем ветку и вносим изменения в своей локальной копии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Отправляем изменения на сервер в свою копию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Переходим на страницу репозитория и создаем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pull request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Переключиться на оригинальный репозиторий и смотрим подробности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pull request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Принимаем изменения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Обновляем свою локальную копию исходного репозитория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1230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63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2114550"/>
            <a:ext cx="5676901" cy="720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6126" y="3632564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59708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665769" cy="6112043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74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Имя </a:t>
            </a:r>
            <a:endParaRPr sz="4700" b="1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Фамилия</a:t>
            </a:r>
            <a:br>
              <a:rPr lang="en-US" sz="1700">
                <a:solidFill>
                  <a:schemeClr val="dk1"/>
                </a:solidFill>
              </a:rPr>
            </a:br>
            <a:endParaRPr sz="5832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8614065" y="3889986"/>
            <a:ext cx="7610400" cy="28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SzPts val="2100"/>
            </a:pPr>
            <a:r>
              <a:rPr lang="en-US" sz="2101" b="1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>
              <a:lnSpc>
                <a:spcPct val="130000"/>
              </a:lnSpc>
              <a:buSzPts val="2100"/>
            </a:pP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Количество лет опыта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Какой у Вас опыт - ключевые кейсы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Самые яркие проекты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 усмотрению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Clr>
                <a:schemeClr val="dk1"/>
              </a:buClr>
              <a:buSzPts val="1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SzPts val="2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3" y="6694267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2"/>
          <p:cNvSpPr txBox="1"/>
          <p:nvPr/>
        </p:nvSpPr>
        <p:spPr>
          <a:xfrm>
            <a:off x="1950451" y="5134616"/>
            <a:ext cx="3681000" cy="90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 algn="ctr">
              <a:buSzPts val="2700"/>
            </a:pPr>
            <a:r>
              <a:rPr lang="en-US" sz="2701" b="1"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sz="2701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2"/>
          <p:cNvSpPr txBox="1"/>
          <p:nvPr/>
        </p:nvSpPr>
        <p:spPr>
          <a:xfrm>
            <a:off x="8677890" y="6776720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</a:rPr>
              <a:t>Корпоративный e-mail 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Социальные сети (по желанию)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</a:t>
            </a: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Откат изменений</a:t>
            </a:r>
            <a:endParaRPr lang="en-US" sz="60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80824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– базовые команды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0536E-A478-2D48-AEFA-4A0287372E1A}"/>
              </a:ext>
            </a:extLst>
          </p:cNvPr>
          <p:cNvSpPr txBox="1"/>
          <p:nvPr/>
        </p:nvSpPr>
        <p:spPr>
          <a:xfrm>
            <a:off x="1257300" y="2227141"/>
            <a:ext cx="16442871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rm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–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удаление файла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restore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–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восстановление файла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revert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– откат состояния к определенному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коммиту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с фиксацией всех действий в индексе</a:t>
            </a: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reset --soft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reset --mixed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reset –hard</a:t>
            </a:r>
          </a:p>
        </p:txBody>
      </p:sp>
    </p:spTree>
    <p:extLst>
      <p:ext uri="{BB962C8B-B14F-4D97-AF65-F5344CB8AC3E}">
        <p14:creationId xmlns:p14="http://schemas.microsoft.com/office/powerpoint/2010/main" val="2363139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– удалить файл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0536E-A478-2D48-AEFA-4A0287372E1A}"/>
              </a:ext>
            </a:extLst>
          </p:cNvPr>
          <p:cNvSpPr txBox="1"/>
          <p:nvPr/>
        </p:nvSpPr>
        <p:spPr>
          <a:xfrm>
            <a:off x="1257300" y="2227141"/>
            <a:ext cx="16442871" cy="760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Пусть в нашем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репо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есть файл 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sample.txt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 нам он больше не нужен. Как правильно удалить файл, чтобы он больше не отслеживался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git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и не был восстановлен при обновлении репозитория.</a:t>
            </a:r>
          </a:p>
          <a:p>
            <a:pPr>
              <a:lnSpc>
                <a:spcPct val="12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Удалим файл обычным образом</a:t>
            </a: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sample.txt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</a:t>
            </a:r>
            <a:r>
              <a:rPr lang="ru-RU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удаляем файл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status		</a:t>
            </a:r>
            <a:r>
              <a:rPr lang="en-US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</a:t>
            </a:r>
            <a:r>
              <a:rPr lang="ru-RU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смотрим статус репозитория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branch main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Changes not staged for commit: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(use "git add/rm &lt;file&gt;..." to update what will be committed)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(use "git restore &lt;file&gt;..." to discard changes in working directory)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deleted:    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sample.txt</a:t>
            </a:r>
            <a:endParaRPr lang="en-US" sz="24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 –A	</a:t>
            </a:r>
            <a:r>
              <a:rPr lang="en-US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</a:t>
            </a:r>
            <a:r>
              <a:rPr lang="ru-RU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добавляем все файлы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–m “Deleted file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sample.txt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фиксируем изменения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443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– удалить файл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0536E-A478-2D48-AEFA-4A0287372E1A}"/>
              </a:ext>
            </a:extLst>
          </p:cNvPr>
          <p:cNvSpPr txBox="1"/>
          <p:nvPr/>
        </p:nvSpPr>
        <p:spPr>
          <a:xfrm>
            <a:off x="1257300" y="2227141"/>
            <a:ext cx="16442871" cy="672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Пусть в нашем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репо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есть файл 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sample.txt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 нам он больше не нужен. Как правильно удалить файл, чтобы он больше не отслеживался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git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и не был восстановлен при обновлении репозитория.</a:t>
            </a:r>
          </a:p>
          <a:p>
            <a:pPr>
              <a:lnSpc>
                <a:spcPct val="12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Удалим файл «правильно»</a:t>
            </a: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rm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sample.txt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 '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sample.txt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status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branch main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Changes to be committed: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(use "git restore --staged &lt;file&gt;..." to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unstage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deleted:    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sample.txt</a:t>
            </a:r>
            <a:endParaRPr lang="en-US" sz="24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commit -m “Deleted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sample.txt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468174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– восстанавливаем файлы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0536E-A478-2D48-AEFA-4A0287372E1A}"/>
              </a:ext>
            </a:extLst>
          </p:cNvPr>
          <p:cNvSpPr txBox="1"/>
          <p:nvPr/>
        </p:nvSpPr>
        <p:spPr>
          <a:xfrm>
            <a:off x="1257300" y="2227141"/>
            <a:ext cx="16442871" cy="716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Пусть в нашем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репо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есть файл 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sample.txt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 мы его случайно удалили. Необходимо восстановить его из индекса.</a:t>
            </a: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sample.txt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ru-RU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удаляем файл</a:t>
            </a:r>
            <a:endParaRPr lang="en-US" sz="24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status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</a:t>
            </a:r>
            <a:r>
              <a:rPr lang="ru-RU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смотрим статус репозитория</a:t>
            </a:r>
            <a:endParaRPr lang="en-US" sz="24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branch main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Changes not staged for commit: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(use "git add/rm &lt;file&gt;..." to update what will be committed)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(use "git restore &lt;file&gt;..." to discard changes in working directory)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deleted: 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sample.txt</a:t>
            </a:r>
            <a:endParaRPr lang="en-US" sz="24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restore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sample.txt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ru-RU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восстанавливаем файл</a:t>
            </a:r>
            <a:endParaRPr lang="en-US" sz="24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status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ru-RU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смотрим статус репозитория</a:t>
            </a:r>
            <a:endParaRPr lang="en-US" sz="24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branch main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nothing to commit, working tree clean</a:t>
            </a:r>
          </a:p>
        </p:txBody>
      </p:sp>
    </p:spTree>
    <p:extLst>
      <p:ext uri="{BB962C8B-B14F-4D97-AF65-F5344CB8AC3E}">
        <p14:creationId xmlns:p14="http://schemas.microsoft.com/office/powerpoint/2010/main" val="953487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– откат изменений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0536E-A478-2D48-AEFA-4A0287372E1A}"/>
              </a:ext>
            </a:extLst>
          </p:cNvPr>
          <p:cNvSpPr txBox="1"/>
          <p:nvPr/>
        </p:nvSpPr>
        <p:spPr>
          <a:xfrm>
            <a:off x="1257300" y="2227141"/>
            <a:ext cx="16442871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Пусть в нашем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репо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есть файл 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sample.txt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 мы его изменили,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но еще не зафиксировали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. Необходимо исключить файл из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коммита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и оставить изменения в файле.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add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sample.txt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ru-RU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добавляем файл</a:t>
            </a:r>
            <a:endParaRPr lang="en-US" sz="24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status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</a:t>
            </a:r>
            <a:r>
              <a:rPr lang="ru-RU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смотрим статус репозитория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branch main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Changes to be committed: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(use "git restore --staged &lt;file&gt;..." to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unstage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modified:   </a:t>
            </a:r>
            <a:r>
              <a:rPr lang="en-US" sz="2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sample.txt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2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restore –staged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sample.txt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</a:t>
            </a:r>
            <a:r>
              <a:rPr lang="ru-RU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удаляем файл из индекса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status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 #</a:t>
            </a:r>
            <a:r>
              <a:rPr lang="ru-RU" sz="2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смотрим статус репозитория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branch main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Changes not staged for commit: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(use "git add &lt;file&gt;..." to update what will be committed)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(use "git restore &lt;file&gt;..." to discard changes in working directory)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modified:   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sample.txt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1186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– указатель</a:t>
            </a:r>
            <a:r>
              <a:rPr lang="en-US" dirty="0"/>
              <a:t> HEAD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0536E-A478-2D48-AEFA-4A0287372E1A}"/>
              </a:ext>
            </a:extLst>
          </p:cNvPr>
          <p:cNvSpPr txBox="1"/>
          <p:nvPr/>
        </p:nvSpPr>
        <p:spPr>
          <a:xfrm>
            <a:off x="1257300" y="2083449"/>
            <a:ext cx="16442871" cy="810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HEAD –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это указатель (то есть ссылка на один из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коммитов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), главное назначение которого - определять, </a:t>
            </a: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каком состоянии находится рабочая копия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. На какой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указывает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HEAD –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таком состоянии файлы и находятся в рабочей области.</a:t>
            </a: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Обычно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HEAD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указывает не на определенный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, а на указатель ветки, который в свою очередь указывает на конкретный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HEAD </a:t>
            </a: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можно перемещать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: при перемещении указателя </a:t>
            </a: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файлы в рабочей копии изменятся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так, чтобы соответствовать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коммиту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, на который указывает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HEAD.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Переключение ветки – ни что иное, как передвижение указателя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HEAD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 указателя одной ветки на указатель другой.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Указывая путь до чего бы то ни было, вы можете использовать как абсолютные указатели, например,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хэш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коммита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или имя ветки, так и относительные:</a:t>
            </a:r>
          </a:p>
          <a:p>
            <a:pPr marL="342900" indent="-34290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Знак ^ означает "предыдущий". Например путь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HEAD^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означает "предыдущий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перед тем, на который указывает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HEAD"</a:t>
            </a:r>
          </a:p>
          <a:p>
            <a:pPr marL="342900" indent="-34290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Знак ~ позволяет вам указать число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коммитов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. Например, запись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HEAD~7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означает "7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коммитов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назад от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коммита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, на который указывает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HEAD".</a:t>
            </a:r>
            <a:endParaRPr lang="en-US" sz="24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631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– указатель</a:t>
            </a:r>
            <a:r>
              <a:rPr lang="en-US" dirty="0"/>
              <a:t> HEAD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0536E-A478-2D48-AEFA-4A0287372E1A}"/>
              </a:ext>
            </a:extLst>
          </p:cNvPr>
          <p:cNvSpPr txBox="1"/>
          <p:nvPr/>
        </p:nvSpPr>
        <p:spPr>
          <a:xfrm>
            <a:off x="1257300" y="2833651"/>
            <a:ext cx="16442871" cy="51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HEAD~2</a:t>
            </a:r>
            <a:endParaRPr lang="en-US" sz="24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7F9CD-B1D2-CF47-AF74-B20405336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84" y="5752670"/>
            <a:ext cx="7500316" cy="4536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FF5F6C-A81B-4746-BC05-930020F43F2A}"/>
              </a:ext>
            </a:extLst>
          </p:cNvPr>
          <p:cNvSpPr/>
          <p:nvPr/>
        </p:nvSpPr>
        <p:spPr>
          <a:xfrm>
            <a:off x="13363303" y="4976949"/>
            <a:ext cx="3004457" cy="966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4571C9-5A95-0D43-BE50-0B9676FD6B69}"/>
              </a:ext>
            </a:extLst>
          </p:cNvPr>
          <p:cNvGrpSpPr/>
          <p:nvPr/>
        </p:nvGrpSpPr>
        <p:grpSpPr>
          <a:xfrm>
            <a:off x="0" y="5752670"/>
            <a:ext cx="8374165" cy="4536000"/>
            <a:chOff x="0" y="5752670"/>
            <a:chExt cx="8374165" cy="4536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41F4270-2F70-A24E-9836-B860CA527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752670"/>
              <a:ext cx="8374165" cy="4536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4FD402-87A6-DE43-8A10-985A37CB85E0}"/>
                </a:ext>
              </a:extLst>
            </p:cNvPr>
            <p:cNvSpPr/>
            <p:nvPr/>
          </p:nvSpPr>
          <p:spPr>
            <a:xfrm>
              <a:off x="535577" y="6191794"/>
              <a:ext cx="1149532" cy="326572"/>
            </a:xfrm>
            <a:prstGeom prst="rect">
              <a:avLst/>
            </a:prstGeom>
            <a:solidFill>
              <a:srgbClr val="FFF5D4"/>
            </a:solidFill>
            <a:ln>
              <a:solidFill>
                <a:srgbClr val="FFF5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9975271-CF4E-AA49-A453-A3D287988C91}"/>
              </a:ext>
            </a:extLst>
          </p:cNvPr>
          <p:cNvSpPr/>
          <p:nvPr/>
        </p:nvSpPr>
        <p:spPr>
          <a:xfrm>
            <a:off x="16707393" y="9657551"/>
            <a:ext cx="1149532" cy="326572"/>
          </a:xfrm>
          <a:prstGeom prst="rect">
            <a:avLst/>
          </a:prstGeom>
          <a:solidFill>
            <a:srgbClr val="FFF5D4"/>
          </a:solidFill>
          <a:ln>
            <a:solidFill>
              <a:srgbClr val="FFF5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C9A3165E-8B58-6742-9B29-17EC29C90BFE}"/>
              </a:ext>
            </a:extLst>
          </p:cNvPr>
          <p:cNvSpPr/>
          <p:nvPr/>
        </p:nvSpPr>
        <p:spPr>
          <a:xfrm>
            <a:off x="9168728" y="7613503"/>
            <a:ext cx="1133337" cy="810994"/>
          </a:xfrm>
          <a:custGeom>
            <a:avLst/>
            <a:gdLst>
              <a:gd name="connsiteX0" fmla="*/ 0 w 1133337"/>
              <a:gd name="connsiteY0" fmla="*/ 202749 h 810994"/>
              <a:gd name="connsiteX1" fmla="*/ 727840 w 1133337"/>
              <a:gd name="connsiteY1" fmla="*/ 202749 h 810994"/>
              <a:gd name="connsiteX2" fmla="*/ 727840 w 1133337"/>
              <a:gd name="connsiteY2" fmla="*/ 0 h 810994"/>
              <a:gd name="connsiteX3" fmla="*/ 1133337 w 1133337"/>
              <a:gd name="connsiteY3" fmla="*/ 405497 h 810994"/>
              <a:gd name="connsiteX4" fmla="*/ 727840 w 1133337"/>
              <a:gd name="connsiteY4" fmla="*/ 810994 h 810994"/>
              <a:gd name="connsiteX5" fmla="*/ 727840 w 1133337"/>
              <a:gd name="connsiteY5" fmla="*/ 608246 h 810994"/>
              <a:gd name="connsiteX6" fmla="*/ 0 w 1133337"/>
              <a:gd name="connsiteY6" fmla="*/ 608246 h 810994"/>
              <a:gd name="connsiteX7" fmla="*/ 202749 w 1133337"/>
              <a:gd name="connsiteY7" fmla="*/ 405497 h 810994"/>
              <a:gd name="connsiteX8" fmla="*/ 0 w 1133337"/>
              <a:gd name="connsiteY8" fmla="*/ 202749 h 81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3337" h="810994" extrusionOk="0">
                <a:moveTo>
                  <a:pt x="0" y="202749"/>
                </a:moveTo>
                <a:cubicBezTo>
                  <a:pt x="250585" y="266231"/>
                  <a:pt x="548284" y="232913"/>
                  <a:pt x="727840" y="202749"/>
                </a:cubicBezTo>
                <a:cubicBezTo>
                  <a:pt x="744991" y="139997"/>
                  <a:pt x="728620" y="35212"/>
                  <a:pt x="727840" y="0"/>
                </a:cubicBezTo>
                <a:cubicBezTo>
                  <a:pt x="856865" y="93110"/>
                  <a:pt x="981242" y="245756"/>
                  <a:pt x="1133337" y="405497"/>
                </a:cubicBezTo>
                <a:cubicBezTo>
                  <a:pt x="951687" y="578287"/>
                  <a:pt x="797098" y="684219"/>
                  <a:pt x="727840" y="810994"/>
                </a:cubicBezTo>
                <a:cubicBezTo>
                  <a:pt x="739117" y="766062"/>
                  <a:pt x="737752" y="704097"/>
                  <a:pt x="727840" y="608246"/>
                </a:cubicBezTo>
                <a:cubicBezTo>
                  <a:pt x="528023" y="597247"/>
                  <a:pt x="135738" y="629588"/>
                  <a:pt x="0" y="608246"/>
                </a:cubicBezTo>
                <a:cubicBezTo>
                  <a:pt x="67853" y="524758"/>
                  <a:pt x="145397" y="455772"/>
                  <a:pt x="202749" y="405497"/>
                </a:cubicBezTo>
                <a:cubicBezTo>
                  <a:pt x="156561" y="336490"/>
                  <a:pt x="75695" y="251177"/>
                  <a:pt x="0" y="202749"/>
                </a:cubicBezTo>
                <a:close/>
              </a:path>
            </a:pathLst>
          </a:custGeom>
          <a:noFill/>
          <a:ln>
            <a:solidFill>
              <a:schemeClr val="accent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notched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6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– указатель</a:t>
            </a:r>
            <a:r>
              <a:rPr lang="en-US" dirty="0"/>
              <a:t> HEAD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0536E-A478-2D48-AEFA-4A0287372E1A}"/>
              </a:ext>
            </a:extLst>
          </p:cNvPr>
          <p:cNvSpPr txBox="1"/>
          <p:nvPr/>
        </p:nvSpPr>
        <p:spPr>
          <a:xfrm>
            <a:off x="1257300" y="2833651"/>
            <a:ext cx="16442871" cy="342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Состояние 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detached head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–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указатель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HEAD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не совпадает с указателем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main.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Например мы хотим создать новую ветку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от «состояния в прошлом».</a:t>
            </a: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Внимание: если сделать </a:t>
            </a:r>
            <a:r>
              <a:rPr lang="ru-RU" sz="2400" b="1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</a:t>
            </a: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от в состоянии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detached head </a:t>
            </a: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то он не будет привязан ни к какой ветке и вы не увидите его в выводе команды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log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.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Т.е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добраться до него можно будет только запомнив его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хеш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Как вернуться обратно?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main</a:t>
            </a:r>
            <a:endParaRPr lang="en-US" sz="24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5B38C4-49E9-C949-BDDC-9BC430905BC7}"/>
              </a:ext>
            </a:extLst>
          </p:cNvPr>
          <p:cNvGrpSpPr/>
          <p:nvPr/>
        </p:nvGrpSpPr>
        <p:grpSpPr>
          <a:xfrm>
            <a:off x="9913835" y="5042263"/>
            <a:ext cx="8374165" cy="5244737"/>
            <a:chOff x="9913835" y="5042263"/>
            <a:chExt cx="8374165" cy="524473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C79EAB4-5540-1241-AC1A-705F3889CD7A}"/>
                </a:ext>
              </a:extLst>
            </p:cNvPr>
            <p:cNvGrpSpPr/>
            <p:nvPr/>
          </p:nvGrpSpPr>
          <p:grpSpPr>
            <a:xfrm>
              <a:off x="9913835" y="5751000"/>
              <a:ext cx="8374165" cy="4536000"/>
              <a:chOff x="2586446" y="5751000"/>
              <a:chExt cx="8374165" cy="4536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41F4270-2F70-A24E-9836-B860CA527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86446" y="5751000"/>
                <a:ext cx="8374165" cy="453600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74FD402-87A6-DE43-8A10-985A37CB85E0}"/>
                  </a:ext>
                </a:extLst>
              </p:cNvPr>
              <p:cNvSpPr/>
              <p:nvPr/>
            </p:nvSpPr>
            <p:spPr>
              <a:xfrm>
                <a:off x="3069771" y="6178731"/>
                <a:ext cx="1149532" cy="326572"/>
              </a:xfrm>
              <a:prstGeom prst="rect">
                <a:avLst/>
              </a:prstGeom>
              <a:solidFill>
                <a:srgbClr val="FFF5D4"/>
              </a:solidFill>
              <a:ln>
                <a:solidFill>
                  <a:srgbClr val="FFF5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CEFB72-4A3A-9747-B9A3-E266EE00BFFD}"/>
                </a:ext>
              </a:extLst>
            </p:cNvPr>
            <p:cNvSpPr/>
            <p:nvPr/>
          </p:nvSpPr>
          <p:spPr>
            <a:xfrm>
              <a:off x="13925006" y="5042263"/>
              <a:ext cx="2142308" cy="10189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9985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– </a:t>
            </a:r>
            <a:r>
              <a:rPr lang="en-US" dirty="0"/>
              <a:t>revert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0536E-A478-2D48-AEFA-4A0287372E1A}"/>
              </a:ext>
            </a:extLst>
          </p:cNvPr>
          <p:cNvSpPr txBox="1"/>
          <p:nvPr/>
        </p:nvSpPr>
        <p:spPr>
          <a:xfrm>
            <a:off x="1257300" y="2833651"/>
            <a:ext cx="16442871" cy="716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Команда выполняет </a:t>
            </a: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откат </a:t>
            </a:r>
            <a:r>
              <a:rPr lang="ru-RU" sz="2400" b="1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коммита</a:t>
            </a: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и фиксирует изменения в новом </a:t>
            </a:r>
            <a:r>
              <a:rPr lang="ru-RU" sz="2400" b="1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коммите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Внимание, если у вас есть не зафиксированные изменения или вы откатываете не последний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, а глубже – то возникает конфликт версий!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Git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выведет информацию и предложит вам самостоятельно разрешить конфликт, после чего продолжить процесс слияния.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revert HEAD~1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Auto-merging file1.txt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CONFLICT (content): Merge conflict in file1.txt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error: could not revert b1ce0dd... Add line in file 1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hint: After resolving the conflicts, mark them with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hint: "git add/rm &lt;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pathspec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&gt;", then run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hint: "git revert --continue".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hint: You can instead skip this commit with "git revert --skip".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hint: To abort and get back to the state before "git revert",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hint: run "git revert --abort".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hint: Disable this message with "git config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advice.mergeConflict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false"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180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20516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Игорь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Стурейко</a:t>
            </a:r>
            <a:br>
              <a:rPr lang="en-US" sz="1700" dirty="0">
                <a:solidFill>
                  <a:schemeClr val="dk1"/>
                </a:solidFill>
              </a:rPr>
            </a:br>
            <a:endParaRPr sz="583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5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5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1999" u="sng" dirty="0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LinkedIn: 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igor-stureiko</a:t>
            </a: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4" y="2600681"/>
            <a:ext cx="6075476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1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1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1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1A7E28D-2766-7E44-B57F-BD9828098B9C}"/>
              </a:ext>
            </a:extLst>
          </p:cNvPr>
          <p:cNvSpPr/>
          <p:nvPr/>
        </p:nvSpPr>
        <p:spPr>
          <a:xfrm>
            <a:off x="4816930" y="1485837"/>
            <a:ext cx="9284778" cy="52084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199" dirty="0"/>
              <a:t>Отредактировать под преподавателя</a:t>
            </a:r>
            <a:endParaRPr lang="en-US" sz="3199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– </a:t>
            </a:r>
            <a:r>
              <a:rPr lang="en-US" dirty="0"/>
              <a:t>revert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0536E-A478-2D48-AEFA-4A0287372E1A}"/>
              </a:ext>
            </a:extLst>
          </p:cNvPr>
          <p:cNvSpPr txBox="1"/>
          <p:nvPr/>
        </p:nvSpPr>
        <p:spPr>
          <a:xfrm>
            <a:off x="1257300" y="2833651"/>
            <a:ext cx="16442871" cy="534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Почему возникает конфликт:</a:t>
            </a: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попробуем откатить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33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ff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то содержимое файла 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docs.md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изменится с содержимого 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docs.md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,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33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ff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: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ru-RU" sz="2400" i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«</a:t>
            </a:r>
            <a:r>
              <a:rPr lang="en-US" sz="2400" i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Some docs here</a:t>
            </a:r>
            <a:r>
              <a:rPr lang="ru-RU" sz="2400" i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en-US" sz="2400" i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and here</a:t>
            </a:r>
            <a:r>
              <a:rPr lang="ru-RU" sz="2400" i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»</a:t>
            </a:r>
            <a:endParaRPr lang="en-US" sz="2400" i="1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 содержимое 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docs.md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,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90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ab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: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ru-RU" sz="2400" i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«</a:t>
            </a:r>
            <a:r>
              <a:rPr lang="en-US" sz="2400" i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Some docs here</a:t>
            </a:r>
            <a:r>
              <a:rPr lang="ru-RU" sz="2400" i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»</a:t>
            </a:r>
          </a:p>
          <a:p>
            <a:pPr algn="l"/>
            <a:r>
              <a:rPr lang="ru-RU" sz="2400" b="0" i="0" u="none" strike="noStrike" dirty="0">
                <a:solidFill>
                  <a:srgbClr val="252525"/>
                </a:solidFill>
                <a:effectLst/>
                <a:latin typeface="+mn-lt"/>
              </a:rPr>
              <a:t>Но ведь в последнем </a:t>
            </a:r>
            <a:r>
              <a:rPr lang="ru-RU" sz="2400" b="0" i="0" u="none" strike="noStrike" dirty="0" err="1">
                <a:solidFill>
                  <a:srgbClr val="252525"/>
                </a:solidFill>
                <a:effectLst/>
                <a:latin typeface="+mn-lt"/>
              </a:rPr>
              <a:t>коммите</a:t>
            </a:r>
            <a:r>
              <a:rPr lang="ru-RU" sz="2400" b="0" i="0" u="none" strike="noStrike" dirty="0">
                <a:solidFill>
                  <a:srgbClr val="252525"/>
                </a:solidFill>
                <a:effectLst/>
                <a:latin typeface="+mn-lt"/>
              </a:rPr>
              <a:t>, т.е. в рабочей копии </a:t>
            </a:r>
            <a:br>
              <a:rPr lang="ru-RU" sz="2400" b="0" i="0" u="none" strike="noStrike" dirty="0">
                <a:solidFill>
                  <a:srgbClr val="252525"/>
                </a:solidFill>
                <a:effectLst/>
                <a:latin typeface="+mn-lt"/>
              </a:rPr>
            </a:br>
            <a:r>
              <a:rPr lang="ru-RU" sz="2400" i="0" u="none" strike="noStrike" dirty="0">
                <a:solidFill>
                  <a:srgbClr val="252525"/>
                </a:solidFill>
                <a:effectLst/>
                <a:latin typeface="+mn-lt"/>
              </a:rPr>
              <a:t>находится файл, содержимое которого в</a:t>
            </a:r>
            <a:r>
              <a:rPr lang="en-US" sz="2400" i="0" u="none" strike="noStrike" dirty="0">
                <a:solidFill>
                  <a:srgbClr val="252525"/>
                </a:solidFill>
                <a:effectLst/>
                <a:latin typeface="+mn-lt"/>
              </a:rPr>
              <a:t> </a:t>
            </a:r>
            <a:r>
              <a:rPr lang="ru-RU" sz="2400" i="0" u="none" strike="noStrike" dirty="0" err="1">
                <a:solidFill>
                  <a:srgbClr val="252525"/>
                </a:solidFill>
                <a:effectLst/>
                <a:latin typeface="+mn-lt"/>
              </a:rPr>
              <a:t>коммите</a:t>
            </a:r>
            <a:r>
              <a:rPr lang="ru-RU" sz="2400" i="0" u="none" strike="noStrike" dirty="0">
                <a:solidFill>
                  <a:srgbClr val="252525"/>
                </a:solidFill>
                <a:effectLst/>
                <a:latin typeface="+mn-lt"/>
              </a:rPr>
              <a:t> </a:t>
            </a:r>
            <a:r>
              <a:rPr lang="ru-RU" sz="2400" b="1" i="0" u="none" strike="noStrike" dirty="0">
                <a:solidFill>
                  <a:srgbClr val="252525"/>
                </a:solidFill>
                <a:effectLst/>
                <a:latin typeface="+mn-lt"/>
              </a:rPr>
              <a:t>62аа</a:t>
            </a:r>
            <a:r>
              <a:rPr lang="ru-RU" sz="2400" i="0" u="none" strike="noStrike" dirty="0">
                <a:solidFill>
                  <a:srgbClr val="252525"/>
                </a:solidFill>
                <a:effectLst/>
                <a:latin typeface="+mn-lt"/>
              </a:rPr>
              <a:t>:</a:t>
            </a:r>
            <a:br>
              <a:rPr lang="en-US" sz="2400" i="0" u="none" strike="noStrike" dirty="0">
                <a:solidFill>
                  <a:srgbClr val="252525"/>
                </a:solidFill>
                <a:effectLst/>
                <a:latin typeface="+mn-lt"/>
              </a:rPr>
            </a:br>
            <a:endParaRPr lang="en-US" sz="2400" i="0" u="none" strike="noStrike" dirty="0">
              <a:solidFill>
                <a:srgbClr val="252525"/>
              </a:solidFill>
              <a:effectLst/>
              <a:latin typeface="+mn-lt"/>
            </a:endParaRPr>
          </a:p>
          <a:p>
            <a:pPr algn="l"/>
            <a:r>
              <a:rPr lang="ru-RU" sz="2400" b="0" i="1" u="none" strike="noStrike" dirty="0">
                <a:solidFill>
                  <a:srgbClr val="252525"/>
                </a:solidFill>
                <a:effectLst/>
                <a:latin typeface="+mn-lt"/>
              </a:rPr>
              <a:t>«</a:t>
            </a:r>
            <a:r>
              <a:rPr lang="en-US" sz="2400" b="0" i="1" u="none" strike="noStrike" dirty="0">
                <a:solidFill>
                  <a:srgbClr val="252525"/>
                </a:solidFill>
                <a:effectLst/>
                <a:latin typeface="+mn-lt"/>
              </a:rPr>
              <a:t>Some docs here </a:t>
            </a:r>
            <a:r>
              <a:rPr lang="en-US" sz="2400" b="1" i="1" u="none" strike="noStrike" dirty="0">
                <a:solidFill>
                  <a:srgbClr val="333333"/>
                </a:solidFill>
                <a:effectLst/>
                <a:latin typeface="+mn-lt"/>
              </a:rPr>
              <a:t>and</a:t>
            </a:r>
            <a:r>
              <a:rPr lang="en-US" sz="2400" b="0" i="1" u="none" strike="noStrike" dirty="0">
                <a:solidFill>
                  <a:srgbClr val="252525"/>
                </a:solidFill>
                <a:effectLst/>
                <a:latin typeface="+mn-lt"/>
              </a:rPr>
              <a:t> here also here</a:t>
            </a:r>
            <a:r>
              <a:rPr lang="ru-RU" sz="2400" b="0" i="1" u="none" strike="noStrike" dirty="0">
                <a:solidFill>
                  <a:srgbClr val="252525"/>
                </a:solidFill>
                <a:effectLst/>
                <a:latin typeface="+mn-lt"/>
              </a:rPr>
              <a:t>»</a:t>
            </a:r>
            <a:endParaRPr lang="en-US" sz="2400" b="0" i="1" u="none" strike="noStrike" dirty="0">
              <a:solidFill>
                <a:srgbClr val="252525"/>
              </a:solidFill>
              <a:effectLst/>
              <a:latin typeface="+mn-lt"/>
            </a:endParaRPr>
          </a:p>
          <a:p>
            <a:pPr>
              <a:lnSpc>
                <a:spcPct val="120000"/>
              </a:lnSpc>
              <a:spcAft>
                <a:spcPts val="1800"/>
              </a:spcAft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7D5CDD-95F6-3144-B55A-FC08E5738D61}"/>
              </a:ext>
            </a:extLst>
          </p:cNvPr>
          <p:cNvGrpSpPr/>
          <p:nvPr/>
        </p:nvGrpSpPr>
        <p:grpSpPr>
          <a:xfrm>
            <a:off x="10226351" y="5143500"/>
            <a:ext cx="8061649" cy="5143500"/>
            <a:chOff x="10226351" y="5143500"/>
            <a:chExt cx="8061649" cy="514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9E792B4-1F59-4742-A12A-A90160FA4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26351" y="5143500"/>
              <a:ext cx="8061649" cy="51435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526F19-51AD-0044-81DA-DAD54618AADE}"/>
                </a:ext>
              </a:extLst>
            </p:cNvPr>
            <p:cNvSpPr/>
            <p:nvPr/>
          </p:nvSpPr>
          <p:spPr>
            <a:xfrm>
              <a:off x="10998926" y="9535886"/>
              <a:ext cx="1123405" cy="418011"/>
            </a:xfrm>
            <a:prstGeom prst="rect">
              <a:avLst/>
            </a:prstGeom>
            <a:solidFill>
              <a:srgbClr val="FFF5D4"/>
            </a:solidFill>
            <a:ln>
              <a:solidFill>
                <a:srgbClr val="FFF5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9596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– </a:t>
            </a:r>
            <a:r>
              <a:rPr lang="en-US" dirty="0"/>
              <a:t>revert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0536E-A478-2D48-AEFA-4A0287372E1A}"/>
              </a:ext>
            </a:extLst>
          </p:cNvPr>
          <p:cNvSpPr txBox="1"/>
          <p:nvPr/>
        </p:nvSpPr>
        <p:spPr>
          <a:xfrm>
            <a:off x="1257300" y="2536827"/>
            <a:ext cx="16442871" cy="783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Почему возникает конфликт</a:t>
            </a: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последнем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коммите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, т.е. в рабочей копии находится файл, содержимое которого совсем не соответствует содержимому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коммита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, который мы откатываем. То есть с момента того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коммита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мы уже успели изменить файл 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docs.md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 теперь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Git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не очень понимает, как именно делать откат:</a:t>
            </a:r>
          </a:p>
          <a:p>
            <a:pPr marL="342900" indent="-34290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оставить файл в рабочей копии нетронутым или,</a:t>
            </a:r>
          </a:p>
          <a:p>
            <a:pPr marL="342900" indent="-34290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наоборот, заменить файл в рабочей копии на файл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после отката.</a:t>
            </a: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Поэтому и возникает конфликт.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Git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напрямую спрашивает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у нас: "Какой файл мне оставить?”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--ours  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</a:p>
          <a:p>
            <a:pPr>
              <a:spcAft>
                <a:spcPts val="600"/>
              </a:spcAft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или</a:t>
            </a:r>
            <a:endParaRPr lang="en-US" sz="2400" dirty="0">
              <a:latin typeface="+mn-lt"/>
              <a:cs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--their  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Aft>
                <a:spcPts val="600"/>
              </a:spcAft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revert --continue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7D5CDD-95F6-3144-B55A-FC08E5738D61}"/>
              </a:ext>
            </a:extLst>
          </p:cNvPr>
          <p:cNvGrpSpPr/>
          <p:nvPr/>
        </p:nvGrpSpPr>
        <p:grpSpPr>
          <a:xfrm>
            <a:off x="10226351" y="5143500"/>
            <a:ext cx="8061649" cy="5143500"/>
            <a:chOff x="10226351" y="5143500"/>
            <a:chExt cx="8061649" cy="514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9E792B4-1F59-4742-A12A-A90160FA4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26351" y="5143500"/>
              <a:ext cx="8061649" cy="51435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526F19-51AD-0044-81DA-DAD54618AADE}"/>
                </a:ext>
              </a:extLst>
            </p:cNvPr>
            <p:cNvSpPr/>
            <p:nvPr/>
          </p:nvSpPr>
          <p:spPr>
            <a:xfrm>
              <a:off x="10998926" y="9535886"/>
              <a:ext cx="1123405" cy="418011"/>
            </a:xfrm>
            <a:prstGeom prst="rect">
              <a:avLst/>
            </a:prstGeom>
            <a:solidFill>
              <a:srgbClr val="FFF5D4"/>
            </a:solidFill>
            <a:ln>
              <a:solidFill>
                <a:srgbClr val="FFF5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1909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Создаем репозиторий на локальном компьютере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Делаем несколько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комитов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Перемещаем указатель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HEAD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на один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назад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Делаем новую ветку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Делаем в ней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Переключаемся на ветку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main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ru-RU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6739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299" y="2713809"/>
            <a:ext cx="15894231" cy="4455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Создаем репозиторий на локальном компьютере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Делаем несколько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комитов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Откатываемся на 2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коммита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назад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Решаем конфликт в пользу файла из целевой ветки (убираем все изменения до состояния исходного файла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коммита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к которому происходит откат)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Проверяем состояние файлов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Возвращаемся к последнему состоянию (откатываем откат изменений)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ru-RU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4037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</a:t>
            </a: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666193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задания.</a:t>
            </a: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2612754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B4642-0068-034C-9454-22A356C3D6DC}"/>
              </a:ext>
            </a:extLst>
          </p:cNvPr>
          <p:cNvSpPr txBox="1"/>
          <p:nvPr/>
        </p:nvSpPr>
        <p:spPr>
          <a:xfrm>
            <a:off x="1257300" y="2713809"/>
            <a:ext cx="12981214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Создаем репозиторий на локальном компьютере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Делаем несколько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комитов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Перемещаем указатель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HEAD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на один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назад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Делаем новую ветку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Делаем в ней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Переключаемся на ветку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main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9952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6D921-5582-2342-A4B0-34C209780D32}"/>
              </a:ext>
            </a:extLst>
          </p:cNvPr>
          <p:cNvSpPr txBox="1"/>
          <p:nvPr/>
        </p:nvSpPr>
        <p:spPr>
          <a:xfrm>
            <a:off x="1257299" y="2713809"/>
            <a:ext cx="15894231" cy="4455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Создаем репозиторий на локальном компьютере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Делаем несколько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комитов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Откатываемся на 2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коммита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назад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Решаем конфликт в пользу файла из целевой ветки (убираем все изменения до состояния исходного файла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коммита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к которому происходит откат)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Проверяем состояние файлов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Возвращаемся к последнему состоянию (откатываем откат изменений)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ru-RU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0588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590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6024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1999"/>
            <a:ext cx="12075626" cy="10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1" y="3697974"/>
            <a:ext cx="11804298" cy="49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</a:t>
            </a: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Откат изменений</a:t>
            </a: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продолжение</a:t>
            </a:r>
            <a:endParaRPr lang="en-US" sz="60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942852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</a:t>
            </a:r>
            <a:r>
              <a:rPr lang="en-US" dirty="0"/>
              <a:t>reset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0536E-A478-2D48-AEFA-4A0287372E1A}"/>
              </a:ext>
            </a:extLst>
          </p:cNvPr>
          <p:cNvSpPr txBox="1"/>
          <p:nvPr/>
        </p:nvSpPr>
        <p:spPr>
          <a:xfrm>
            <a:off x="1257300" y="2227141"/>
            <a:ext cx="16442871" cy="361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rm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–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удаление файла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restore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–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восстановление файла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revert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– откат состояния к определенному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коммиту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с фиксацией всех действий в индексе</a:t>
            </a: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reset --soft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– откатиться назад и оставить изменения в индексе и в файле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reset --mixed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– откатиться назад и оставить изменения только в файле 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reset –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hard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– откатиться назад и удалить все изменения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276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</a:t>
            </a:r>
            <a:r>
              <a:rPr lang="en-US" dirty="0"/>
              <a:t>reset --soft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0536E-A478-2D48-AEFA-4A0287372E1A}"/>
              </a:ext>
            </a:extLst>
          </p:cNvPr>
          <p:cNvSpPr txBox="1"/>
          <p:nvPr/>
        </p:nvSpPr>
        <p:spPr>
          <a:xfrm>
            <a:off x="1257300" y="2019762"/>
            <a:ext cx="16442871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 HEAD~2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Причем файлы в рабочей копии остались в том же состоянии, что и были в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коммите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62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aa.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FC9015-AF55-234B-A0F4-982EC3C82814}"/>
              </a:ext>
            </a:extLst>
          </p:cNvPr>
          <p:cNvGrpSpPr/>
          <p:nvPr/>
        </p:nvGrpSpPr>
        <p:grpSpPr>
          <a:xfrm>
            <a:off x="0" y="5752670"/>
            <a:ext cx="8374165" cy="4536000"/>
            <a:chOff x="0" y="5752670"/>
            <a:chExt cx="8374165" cy="4536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E2857B9-F7FA-3B4C-88B7-2FFFD5FD5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752670"/>
              <a:ext cx="8374165" cy="4536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0190A3A-F52A-AE47-952A-999AC6DD128F}"/>
                </a:ext>
              </a:extLst>
            </p:cNvPr>
            <p:cNvSpPr/>
            <p:nvPr/>
          </p:nvSpPr>
          <p:spPr>
            <a:xfrm>
              <a:off x="535577" y="6191794"/>
              <a:ext cx="1149532" cy="326572"/>
            </a:xfrm>
            <a:prstGeom prst="rect">
              <a:avLst/>
            </a:prstGeom>
            <a:solidFill>
              <a:srgbClr val="FFF5D4"/>
            </a:solidFill>
            <a:ln>
              <a:solidFill>
                <a:srgbClr val="FFF5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135F6D2E-1BD8-744E-B40A-0E8B92E657E1}"/>
              </a:ext>
            </a:extLst>
          </p:cNvPr>
          <p:cNvSpPr/>
          <p:nvPr/>
        </p:nvSpPr>
        <p:spPr>
          <a:xfrm>
            <a:off x="9168728" y="7613503"/>
            <a:ext cx="1133337" cy="810994"/>
          </a:xfrm>
          <a:custGeom>
            <a:avLst/>
            <a:gdLst>
              <a:gd name="connsiteX0" fmla="*/ 0 w 1133337"/>
              <a:gd name="connsiteY0" fmla="*/ 202749 h 810994"/>
              <a:gd name="connsiteX1" fmla="*/ 727840 w 1133337"/>
              <a:gd name="connsiteY1" fmla="*/ 202749 h 810994"/>
              <a:gd name="connsiteX2" fmla="*/ 727840 w 1133337"/>
              <a:gd name="connsiteY2" fmla="*/ 0 h 810994"/>
              <a:gd name="connsiteX3" fmla="*/ 1133337 w 1133337"/>
              <a:gd name="connsiteY3" fmla="*/ 405497 h 810994"/>
              <a:gd name="connsiteX4" fmla="*/ 727840 w 1133337"/>
              <a:gd name="connsiteY4" fmla="*/ 810994 h 810994"/>
              <a:gd name="connsiteX5" fmla="*/ 727840 w 1133337"/>
              <a:gd name="connsiteY5" fmla="*/ 608246 h 810994"/>
              <a:gd name="connsiteX6" fmla="*/ 0 w 1133337"/>
              <a:gd name="connsiteY6" fmla="*/ 608246 h 810994"/>
              <a:gd name="connsiteX7" fmla="*/ 202749 w 1133337"/>
              <a:gd name="connsiteY7" fmla="*/ 405497 h 810994"/>
              <a:gd name="connsiteX8" fmla="*/ 0 w 1133337"/>
              <a:gd name="connsiteY8" fmla="*/ 202749 h 81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3337" h="810994" extrusionOk="0">
                <a:moveTo>
                  <a:pt x="0" y="202749"/>
                </a:moveTo>
                <a:cubicBezTo>
                  <a:pt x="250585" y="266231"/>
                  <a:pt x="548284" y="232913"/>
                  <a:pt x="727840" y="202749"/>
                </a:cubicBezTo>
                <a:cubicBezTo>
                  <a:pt x="744991" y="139997"/>
                  <a:pt x="728620" y="35212"/>
                  <a:pt x="727840" y="0"/>
                </a:cubicBezTo>
                <a:cubicBezTo>
                  <a:pt x="856865" y="93110"/>
                  <a:pt x="981242" y="245756"/>
                  <a:pt x="1133337" y="405497"/>
                </a:cubicBezTo>
                <a:cubicBezTo>
                  <a:pt x="951687" y="578287"/>
                  <a:pt x="797098" y="684219"/>
                  <a:pt x="727840" y="810994"/>
                </a:cubicBezTo>
                <a:cubicBezTo>
                  <a:pt x="739117" y="766062"/>
                  <a:pt x="737752" y="704097"/>
                  <a:pt x="727840" y="608246"/>
                </a:cubicBezTo>
                <a:cubicBezTo>
                  <a:pt x="528023" y="597247"/>
                  <a:pt x="135738" y="629588"/>
                  <a:pt x="0" y="608246"/>
                </a:cubicBezTo>
                <a:cubicBezTo>
                  <a:pt x="67853" y="524758"/>
                  <a:pt x="145397" y="455772"/>
                  <a:pt x="202749" y="405497"/>
                </a:cubicBezTo>
                <a:cubicBezTo>
                  <a:pt x="156561" y="336490"/>
                  <a:pt x="75695" y="251177"/>
                  <a:pt x="0" y="202749"/>
                </a:cubicBezTo>
                <a:close/>
              </a:path>
            </a:pathLst>
          </a:custGeom>
          <a:noFill/>
          <a:ln>
            <a:solidFill>
              <a:schemeClr val="accent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notched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B8F6F5-1631-A04C-BA37-065B6A02747C}"/>
              </a:ext>
            </a:extLst>
          </p:cNvPr>
          <p:cNvGrpSpPr/>
          <p:nvPr/>
        </p:nvGrpSpPr>
        <p:grpSpPr>
          <a:xfrm>
            <a:off x="11286309" y="5029200"/>
            <a:ext cx="7001691" cy="5257800"/>
            <a:chOff x="11286309" y="5029200"/>
            <a:chExt cx="7001691" cy="52578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BACE065-5FD1-9341-86AE-89E797857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86309" y="5765075"/>
              <a:ext cx="7001691" cy="452192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781C0F-FA9E-7E44-ABA4-452117B83A41}"/>
                </a:ext>
              </a:extLst>
            </p:cNvPr>
            <p:cNvSpPr/>
            <p:nvPr/>
          </p:nvSpPr>
          <p:spPr>
            <a:xfrm>
              <a:off x="14055634" y="5029200"/>
              <a:ext cx="1750423" cy="9535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3545B0-49D4-444F-BA21-344EC5AE5656}"/>
                </a:ext>
              </a:extLst>
            </p:cNvPr>
            <p:cNvSpPr/>
            <p:nvPr/>
          </p:nvSpPr>
          <p:spPr>
            <a:xfrm>
              <a:off x="16694331" y="6191794"/>
              <a:ext cx="1005840" cy="326572"/>
            </a:xfrm>
            <a:prstGeom prst="rect">
              <a:avLst/>
            </a:prstGeom>
            <a:solidFill>
              <a:srgbClr val="FFF5D4"/>
            </a:solidFill>
            <a:ln>
              <a:solidFill>
                <a:srgbClr val="FFF5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0230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</a:t>
            </a:r>
            <a:r>
              <a:rPr lang="en-US" dirty="0"/>
              <a:t>reset --soft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0536E-A478-2D48-AEFA-4A0287372E1A}"/>
              </a:ext>
            </a:extLst>
          </p:cNvPr>
          <p:cNvSpPr txBox="1"/>
          <p:nvPr/>
        </p:nvSpPr>
        <p:spPr>
          <a:xfrm>
            <a:off x="1257300" y="2019762"/>
            <a:ext cx="16442871" cy="3597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Если мы сделаем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20000"/>
              </a:lnSpc>
            </a:pP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 -A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“L-04: Reset commit”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[main 03953f8] L-04: Reset commit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file changed, 3 insertions(+), 1 deletion(-)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Наш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пойдет по ответвлению от исходной ветки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main.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442555-FCB9-6F45-BF73-401994C0E7EC}"/>
              </a:ext>
            </a:extLst>
          </p:cNvPr>
          <p:cNvGrpSpPr/>
          <p:nvPr/>
        </p:nvGrpSpPr>
        <p:grpSpPr>
          <a:xfrm>
            <a:off x="10127277" y="4676503"/>
            <a:ext cx="8160723" cy="5610497"/>
            <a:chOff x="10127277" y="4676503"/>
            <a:chExt cx="8160723" cy="56104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C0D326D-14D3-5D4E-A141-B96EA6344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7277" y="4676503"/>
              <a:ext cx="8160723" cy="561049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E9288EB-421C-B142-A639-C7F3794A1817}"/>
                </a:ext>
              </a:extLst>
            </p:cNvPr>
            <p:cNvSpPr/>
            <p:nvPr/>
          </p:nvSpPr>
          <p:spPr>
            <a:xfrm>
              <a:off x="16420011" y="4872446"/>
              <a:ext cx="1031966" cy="271054"/>
            </a:xfrm>
            <a:prstGeom prst="rect">
              <a:avLst/>
            </a:prstGeom>
            <a:solidFill>
              <a:srgbClr val="FFF5D4"/>
            </a:solidFill>
            <a:ln>
              <a:solidFill>
                <a:srgbClr val="FFF5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7959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</a:t>
            </a:r>
            <a:r>
              <a:rPr lang="en-US" dirty="0"/>
              <a:t>reset --soft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0536E-A478-2D48-AEFA-4A0287372E1A}"/>
              </a:ext>
            </a:extLst>
          </p:cNvPr>
          <p:cNvSpPr txBox="1"/>
          <p:nvPr/>
        </p:nvSpPr>
        <p:spPr>
          <a:xfrm>
            <a:off x="1257300" y="2019762"/>
            <a:ext cx="16442871" cy="4926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Возьмем для примера ветку: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-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 - B - C (master)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HEAD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указывает на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 индекс совпадает с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C.</a:t>
            </a: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После выполнения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reset --soft B</a:t>
            </a: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HEAD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будет указывать на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B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 изменения из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коммита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будут в индексе, </a:t>
            </a:r>
            <a:b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как будто вы их добавили командой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add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Если вы сейчас выполните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commit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 получите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полностью идентичный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C.</a:t>
            </a: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829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</a:t>
            </a:r>
            <a:r>
              <a:rPr lang="en-US" dirty="0"/>
              <a:t>reset --mixed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0536E-A478-2D48-AEFA-4A0287372E1A}"/>
              </a:ext>
            </a:extLst>
          </p:cNvPr>
          <p:cNvSpPr txBox="1"/>
          <p:nvPr/>
        </p:nvSpPr>
        <p:spPr>
          <a:xfrm>
            <a:off x="1257300" y="2019762"/>
            <a:ext cx="16442871" cy="714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Возьмем для примера ветку: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-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 - B - C (master)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HEAD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указывает на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 индекс совпадает с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C.</a:t>
            </a: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Выполнив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reset --mixed B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или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reset B</a:t>
            </a: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HEAD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опять же будет указывать на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B,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но на этот раз изменения из С не будут в индексе и если вы запустите здесь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commit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ничего не произойдет т.к. ничего нет в индексе. 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У нас есть все изменения из С, но если запустить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status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то вы увидите, 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что все изменения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not staged. 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Чтобы их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закоммитить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нужно сначала добавить их в индекс 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командой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add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 только после этого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commit C</a:t>
            </a: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6194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</a:t>
            </a:r>
            <a:r>
              <a:rPr lang="en-US" dirty="0"/>
              <a:t>reset --hard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0536E-A478-2D48-AEFA-4A0287372E1A}"/>
              </a:ext>
            </a:extLst>
          </p:cNvPr>
          <p:cNvSpPr txBox="1"/>
          <p:nvPr/>
        </p:nvSpPr>
        <p:spPr>
          <a:xfrm>
            <a:off x="1257300" y="2019762"/>
            <a:ext cx="16442871" cy="6256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Возьмем для примера ветку: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-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 - B - C (master)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HEAD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указывает на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 индекс совпадает с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C.</a:t>
            </a: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Последний режим --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hard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также как и --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mixed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переместит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HEAD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 В и очистит индекс, но в отличие от --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mixed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жесткий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reset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изменит файлы в вашей рабочей директории. 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Если выполнить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reset --hard B</a:t>
            </a: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то изменения из С, равно как и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незакоммиченные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изменения, будут удалены и 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файлы в репозитории будут совпадать с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B. 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Учитывая то, что этот режим подразумевает потерю изменений, вы всегда 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должны проверять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status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перед тем как выполнить жесткий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reset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чтобы убедиться 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что нет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незакоммиченных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изменений(или они не нужны).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737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Откат изменений</a:t>
            </a:r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DCAAB53-7EFA-3C40-B5D5-87E3C4A86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013244"/>
              </p:ext>
            </p:extLst>
          </p:nvPr>
        </p:nvGraphicFramePr>
        <p:xfrm>
          <a:off x="1" y="1981200"/>
          <a:ext cx="18287999" cy="8305800"/>
        </p:xfrm>
        <a:graphic>
          <a:graphicData uri="http://schemas.openxmlformats.org/drawingml/2006/table">
            <a:tbl>
              <a:tblPr firstRow="1" bandRow="1">
                <a:tableStyleId>{445540BF-FA6E-423F-95E4-F0E17416F813}</a:tableStyleId>
              </a:tblPr>
              <a:tblGrid>
                <a:gridCol w="6503677">
                  <a:extLst>
                    <a:ext uri="{9D8B030D-6E8A-4147-A177-3AD203B41FA5}">
                      <a16:colId xmlns:a16="http://schemas.microsoft.com/office/drawing/2014/main" val="3829837462"/>
                    </a:ext>
                  </a:extLst>
                </a:gridCol>
                <a:gridCol w="3640333">
                  <a:extLst>
                    <a:ext uri="{9D8B030D-6E8A-4147-A177-3AD203B41FA5}">
                      <a16:colId xmlns:a16="http://schemas.microsoft.com/office/drawing/2014/main" val="2576097478"/>
                    </a:ext>
                  </a:extLst>
                </a:gridCol>
                <a:gridCol w="2129523">
                  <a:extLst>
                    <a:ext uri="{9D8B030D-6E8A-4147-A177-3AD203B41FA5}">
                      <a16:colId xmlns:a16="http://schemas.microsoft.com/office/drawing/2014/main" val="3089111424"/>
                    </a:ext>
                  </a:extLst>
                </a:gridCol>
                <a:gridCol w="1913693">
                  <a:extLst>
                    <a:ext uri="{9D8B030D-6E8A-4147-A177-3AD203B41FA5}">
                      <a16:colId xmlns:a16="http://schemas.microsoft.com/office/drawing/2014/main" val="31046657"/>
                    </a:ext>
                  </a:extLst>
                </a:gridCol>
                <a:gridCol w="2043191">
                  <a:extLst>
                    <a:ext uri="{9D8B030D-6E8A-4147-A177-3AD203B41FA5}">
                      <a16:colId xmlns:a16="http://schemas.microsoft.com/office/drawing/2014/main" val="445924496"/>
                    </a:ext>
                  </a:extLst>
                </a:gridCol>
                <a:gridCol w="2057582">
                  <a:extLst>
                    <a:ext uri="{9D8B030D-6E8A-4147-A177-3AD203B41FA5}">
                      <a16:colId xmlns:a16="http://schemas.microsoft.com/office/drawing/2014/main" val="227147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1" dirty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Команда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1" dirty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Перемещает </a:t>
                      </a: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HEAD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1" dirty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Меняет историю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Меняет индекс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1" dirty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Меняет рабочую копию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Сохранность рабочей копии</a:t>
                      </a:r>
                    </a:p>
                  </a:txBody>
                  <a:tcPr marL="190500" marR="190500" marT="190500" marB="190500"/>
                </a:tc>
                <a:extLst>
                  <a:ext uri="{0D108BD9-81ED-4DB2-BD59-A6C34878D82A}">
                    <a16:rowId xmlns:a16="http://schemas.microsoft.com/office/drawing/2014/main" val="91381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en-US" sz="1800" b="0" dirty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git revert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Да, вместе с веткой на следующий коммит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Да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Да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Да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Да</a:t>
                      </a:r>
                    </a:p>
                  </a:txBody>
                  <a:tcPr marL="190500" marR="190500" marT="190500" marB="190500"/>
                </a:tc>
                <a:extLst>
                  <a:ext uri="{0D108BD9-81ED-4DB2-BD59-A6C34878D82A}">
                    <a16:rowId xmlns:a16="http://schemas.microsoft.com/office/drawing/2014/main" val="3500966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en-US" sz="1800" b="0" dirty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git checkout &lt;</a:t>
                      </a:r>
                      <a:r>
                        <a:rPr lang="ru-RU" sz="1800" b="0" dirty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ссылка&gt;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 dirty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Да, по ссылке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Нет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Да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Да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Да</a:t>
                      </a:r>
                    </a:p>
                  </a:txBody>
                  <a:tcPr marL="190500" marR="190500" marT="190500" marB="190500"/>
                </a:tc>
                <a:extLst>
                  <a:ext uri="{0D108BD9-81ED-4DB2-BD59-A6C34878D82A}">
                    <a16:rowId xmlns:a16="http://schemas.microsoft.com/office/drawing/2014/main" val="334542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en-US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git checkout &lt;</a:t>
                      </a: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ссылка&gt; &lt;имя файла&gt;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 dirty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Нет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Нет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Да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Да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Нет</a:t>
                      </a:r>
                    </a:p>
                  </a:txBody>
                  <a:tcPr marL="190500" marR="190500" marT="190500" marB="190500"/>
                </a:tc>
                <a:extLst>
                  <a:ext uri="{0D108BD9-81ED-4DB2-BD59-A6C34878D82A}">
                    <a16:rowId xmlns:a16="http://schemas.microsoft.com/office/drawing/2014/main" val="693921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en-US" sz="1800" b="0" dirty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git restore (--source=&lt;</a:t>
                      </a:r>
                      <a:r>
                        <a:rPr lang="ru-RU" sz="1800" b="0" dirty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ссылка&gt;) &lt;имя файла&gt;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 dirty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Нет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Нет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Нет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Да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 dirty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Нет</a:t>
                      </a:r>
                    </a:p>
                  </a:txBody>
                  <a:tcPr marL="190500" marR="190500" marT="190500" marB="190500"/>
                </a:tc>
                <a:extLst>
                  <a:ext uri="{0D108BD9-81ED-4DB2-BD59-A6C34878D82A}">
                    <a16:rowId xmlns:a16="http://schemas.microsoft.com/office/drawing/2014/main" val="1421688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en-US" sz="1800" b="0" dirty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git restore (--source=&lt;</a:t>
                      </a:r>
                      <a:r>
                        <a:rPr lang="ru-RU" sz="1800" b="0" dirty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ссылка&gt;) --</a:t>
                      </a:r>
                      <a:r>
                        <a:rPr lang="en-US" sz="1800" b="0" dirty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staged &lt;</a:t>
                      </a:r>
                      <a:r>
                        <a:rPr lang="ru-RU" sz="1800" b="0" dirty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имя файла&gt;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 dirty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Нет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Нет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Да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Нет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Да</a:t>
                      </a:r>
                    </a:p>
                  </a:txBody>
                  <a:tcPr marL="190500" marR="190500" marT="190500" marB="190500"/>
                </a:tc>
                <a:extLst>
                  <a:ext uri="{0D108BD9-81ED-4DB2-BD59-A6C34878D82A}">
                    <a16:rowId xmlns:a16="http://schemas.microsoft.com/office/drawing/2014/main" val="224959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en-US" sz="1800" b="0" dirty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git restore (--source=&lt;</a:t>
                      </a:r>
                      <a:r>
                        <a:rPr lang="ru-RU" sz="1800" b="0" dirty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ссылка&gt;) --</a:t>
                      </a:r>
                      <a:r>
                        <a:rPr lang="en-US" sz="1800" b="0" dirty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staged --</a:t>
                      </a:r>
                      <a:r>
                        <a:rPr lang="en-US" sz="1800" b="0" dirty="0" err="1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worktree</a:t>
                      </a:r>
                      <a:r>
                        <a:rPr lang="en-US" sz="1800" b="0" dirty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 &lt;</a:t>
                      </a:r>
                      <a:r>
                        <a:rPr lang="ru-RU" sz="1800" b="0" dirty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имя файла&gt;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 dirty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Нет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Нет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Да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Да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Нет</a:t>
                      </a:r>
                    </a:p>
                  </a:txBody>
                  <a:tcPr marL="190500" marR="190500" marT="190500" marB="190500"/>
                </a:tc>
                <a:extLst>
                  <a:ext uri="{0D108BD9-81ED-4DB2-BD59-A6C34878D82A}">
                    <a16:rowId xmlns:a16="http://schemas.microsoft.com/office/drawing/2014/main" val="1326226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en-US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git reset --hard &lt;</a:t>
                      </a: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ссылка&gt;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 dirty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Да, вместе с веткой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Да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Да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Да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Нет</a:t>
                      </a:r>
                    </a:p>
                  </a:txBody>
                  <a:tcPr marL="190500" marR="190500" marT="190500" marB="190500"/>
                </a:tc>
                <a:extLst>
                  <a:ext uri="{0D108BD9-81ED-4DB2-BD59-A6C34878D82A}">
                    <a16:rowId xmlns:a16="http://schemas.microsoft.com/office/drawing/2014/main" val="3624431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en-US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git reset (--mixed) &lt;</a:t>
                      </a: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ссылка&gt;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 dirty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Да, вместе с веткой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Да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Да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Нет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Да</a:t>
                      </a:r>
                    </a:p>
                  </a:txBody>
                  <a:tcPr marL="190500" marR="190500" marT="190500" marB="190500"/>
                </a:tc>
                <a:extLst>
                  <a:ext uri="{0D108BD9-81ED-4DB2-BD59-A6C34878D82A}">
                    <a16:rowId xmlns:a16="http://schemas.microsoft.com/office/drawing/2014/main" val="398217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en-US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git reset --soft &lt;</a:t>
                      </a: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ссылка&gt;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 dirty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Да, вместе с веткой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Да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Нет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Нет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Да</a:t>
                      </a:r>
                    </a:p>
                  </a:txBody>
                  <a:tcPr marL="190500" marR="190500" marT="190500" marB="190500"/>
                </a:tc>
                <a:extLst>
                  <a:ext uri="{0D108BD9-81ED-4DB2-BD59-A6C34878D82A}">
                    <a16:rowId xmlns:a16="http://schemas.microsoft.com/office/drawing/2014/main" val="2685859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en-US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git reset &lt;</a:t>
                      </a:r>
                      <a:r>
                        <a:rPr lang="ru-RU" sz="1800" b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ссылка&gt; &lt;имя файла&gt;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 dirty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Нет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 dirty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Нет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 dirty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Да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 dirty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Нет</a:t>
                      </a:r>
                    </a:p>
                  </a:txBody>
                  <a:tcPr marL="190500" marR="190500" marT="190500" marB="19050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800" b="0" dirty="0">
                          <a:solidFill>
                            <a:srgbClr val="4D4C4C"/>
                          </a:solidFill>
                          <a:effectLst/>
                          <a:latin typeface="Roboto" panose="02000000000000000000" pitchFamily="2" charset="0"/>
                        </a:rPr>
                        <a:t>Да</a:t>
                      </a:r>
                    </a:p>
                  </a:txBody>
                  <a:tcPr marL="190500" marR="190500" marT="190500" marB="190500"/>
                </a:tc>
                <a:extLst>
                  <a:ext uri="{0D108BD9-81ED-4DB2-BD59-A6C34878D82A}">
                    <a16:rowId xmlns:a16="http://schemas.microsoft.com/office/drawing/2014/main" val="2448150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89396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299" y="2713809"/>
            <a:ext cx="15894231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Создаем репозиторий на локальном компьютере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Делаем несколько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комитов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Откатываемся на 2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коммита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назад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c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сохранением изменений (режим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soft)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Добавляем все изменения и объединяем их в один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Фиксируем</a:t>
            </a:r>
          </a:p>
        </p:txBody>
      </p:sp>
    </p:spTree>
    <p:extLst>
      <p:ext uri="{BB962C8B-B14F-4D97-AF65-F5344CB8AC3E}">
        <p14:creationId xmlns:p14="http://schemas.microsoft.com/office/powerpoint/2010/main" val="5607274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299" y="2713809"/>
            <a:ext cx="15894231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Создаем репозиторий на локальном компьютере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Делаем несколько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комитов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Откатываемся на 2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коммита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назад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убираем все из индекса, но сохраняем изменения (режим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mixed)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Добавляем часть изменений и объединяем их в один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Фиксируем</a:t>
            </a:r>
          </a:p>
        </p:txBody>
      </p:sp>
    </p:spTree>
    <p:extLst>
      <p:ext uri="{BB962C8B-B14F-4D97-AF65-F5344CB8AC3E}">
        <p14:creationId xmlns:p14="http://schemas.microsoft.com/office/powerpoint/2010/main" val="4274207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2"/>
            <a:ext cx="3860437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3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8"/>
            <a:ext cx="1272554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1" y="5013960"/>
            <a:ext cx="1460402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7" y="4141424"/>
            <a:ext cx="1533735" cy="1362993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5" y="5013959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8" y="7057209"/>
            <a:ext cx="2626532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2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EFAA71-C10F-214F-9BCF-742C185A9B2E}"/>
              </a:ext>
            </a:extLst>
          </p:cNvPr>
          <p:cNvGrpSpPr/>
          <p:nvPr/>
        </p:nvGrpSpPr>
        <p:grpSpPr>
          <a:xfrm>
            <a:off x="6102892" y="2625267"/>
            <a:ext cx="3860437" cy="914400"/>
            <a:chOff x="6102892" y="2625267"/>
            <a:chExt cx="3860437" cy="9144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285BF90-2C7B-0B47-A972-C7A231A4362A}"/>
                </a:ext>
              </a:extLst>
            </p:cNvPr>
            <p:cNvSpPr/>
            <p:nvPr/>
          </p:nvSpPr>
          <p:spPr>
            <a:xfrm>
              <a:off x="6102892" y="2625267"/>
              <a:ext cx="3860437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Core Python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4DEB74E-87EA-D444-ADA5-E0A7BB861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8880" y="2911845"/>
              <a:ext cx="430060" cy="471500"/>
            </a:xfrm>
            <a:prstGeom prst="rect">
              <a:avLst/>
            </a:prstGeom>
            <a:effectLst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CDEDEA7-6DE7-C948-98A5-2779498FAFA1}"/>
              </a:ext>
            </a:extLst>
          </p:cNvPr>
          <p:cNvGrpSpPr/>
          <p:nvPr/>
        </p:nvGrpSpPr>
        <p:grpSpPr>
          <a:xfrm>
            <a:off x="11235882" y="3227022"/>
            <a:ext cx="3860437" cy="914400"/>
            <a:chOff x="11235882" y="3227022"/>
            <a:chExt cx="3860437" cy="91440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FC9197D-2B7C-5243-B13C-51B11E3D1210}"/>
                </a:ext>
              </a:extLst>
            </p:cNvPr>
            <p:cNvSpPr/>
            <p:nvPr/>
          </p:nvSpPr>
          <p:spPr>
            <a:xfrm>
              <a:off x="11235882" y="3227022"/>
              <a:ext cx="3860437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Advanced Python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11697AF-39D6-594E-A575-FF9F6D864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97547" y="3492524"/>
              <a:ext cx="430060" cy="471500"/>
            </a:xfrm>
            <a:prstGeom prst="rect">
              <a:avLst/>
            </a:prstGeom>
            <a:effectLst/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17CD676-E464-9744-A307-5FBBC5733F8F}"/>
              </a:ext>
            </a:extLst>
          </p:cNvPr>
          <p:cNvGrpSpPr/>
          <p:nvPr/>
        </p:nvGrpSpPr>
        <p:grpSpPr>
          <a:xfrm>
            <a:off x="7213781" y="5047218"/>
            <a:ext cx="4418585" cy="914400"/>
            <a:chOff x="7213781" y="5047218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8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4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299" y="2713809"/>
            <a:ext cx="15894231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Создаем репозиторий на локальном компьютере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Делаем несколько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комитов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Откатываемся на 2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коммита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назад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убираем все из индекса и удаляем изменения (режим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hard)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Фиксируем</a:t>
            </a:r>
          </a:p>
        </p:txBody>
      </p:sp>
    </p:spTree>
    <p:extLst>
      <p:ext uri="{BB962C8B-B14F-4D97-AF65-F5344CB8AC3E}">
        <p14:creationId xmlns:p14="http://schemas.microsoft.com/office/powerpoint/2010/main" val="24994781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</a:t>
            </a: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40859486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задания.</a:t>
            </a: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29075611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F643A3-30DB-7145-97D5-AA38ED475582}"/>
              </a:ext>
            </a:extLst>
          </p:cNvPr>
          <p:cNvSpPr txBox="1"/>
          <p:nvPr/>
        </p:nvSpPr>
        <p:spPr>
          <a:xfrm>
            <a:off x="1257299" y="2713809"/>
            <a:ext cx="15894231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Создаем репозиторий на локальном компьютере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Делаем несколько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комитов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Откатываемся на 2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коммита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назад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c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сохранением изменений (режим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soft)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Добавляем все изменения и объединяем их в один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Фиксируем</a:t>
            </a:r>
          </a:p>
        </p:txBody>
      </p:sp>
    </p:spTree>
    <p:extLst>
      <p:ext uri="{BB962C8B-B14F-4D97-AF65-F5344CB8AC3E}">
        <p14:creationId xmlns:p14="http://schemas.microsoft.com/office/powerpoint/2010/main" val="31133841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1F608-A261-0347-92A5-4E0838CC532C}"/>
              </a:ext>
            </a:extLst>
          </p:cNvPr>
          <p:cNvSpPr txBox="1"/>
          <p:nvPr/>
        </p:nvSpPr>
        <p:spPr>
          <a:xfrm>
            <a:off x="1257299" y="2713809"/>
            <a:ext cx="15894231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Создаем репозиторий на локальном компьютере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Делаем несколько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комитов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Откатываемся на 2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коммита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назад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убираем все из индекса, но сохраняем изменения (режим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mixed)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Добавляем часть изменений и объединяем их в один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Фиксируем</a:t>
            </a:r>
          </a:p>
        </p:txBody>
      </p:sp>
    </p:spTree>
    <p:extLst>
      <p:ext uri="{BB962C8B-B14F-4D97-AF65-F5344CB8AC3E}">
        <p14:creationId xmlns:p14="http://schemas.microsoft.com/office/powerpoint/2010/main" val="1444539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3BF64-1F84-D047-8796-8E80564A9AD7}"/>
              </a:ext>
            </a:extLst>
          </p:cNvPr>
          <p:cNvSpPr txBox="1"/>
          <p:nvPr/>
        </p:nvSpPr>
        <p:spPr>
          <a:xfrm>
            <a:off x="1257299" y="2713809"/>
            <a:ext cx="15894231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Создаем репозиторий на локальном компьютере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Делаем несколько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комитов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Откатываемся на 2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коммита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назад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убираем все из индекса и удаляем изменения (режим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hard)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Фиксируем</a:t>
            </a:r>
          </a:p>
        </p:txBody>
      </p:sp>
    </p:spTree>
    <p:extLst>
      <p:ext uri="{BB962C8B-B14F-4D97-AF65-F5344CB8AC3E}">
        <p14:creationId xmlns:p14="http://schemas.microsoft.com/office/powerpoint/2010/main" val="39322808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0803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5579684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PyCharm</a:t>
            </a:r>
          </a:p>
          <a:p>
            <a:pPr>
              <a:lnSpc>
                <a:spcPct val="90000"/>
              </a:lnSpc>
              <a:buSzPts val="8625"/>
            </a:pPr>
            <a:r>
              <a:rPr lang="en-US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debug</a:t>
            </a:r>
          </a:p>
        </p:txBody>
      </p:sp>
    </p:spTree>
    <p:extLst>
      <p:ext uri="{BB962C8B-B14F-4D97-AF65-F5344CB8AC3E}">
        <p14:creationId xmlns:p14="http://schemas.microsoft.com/office/powerpoint/2010/main" val="5769223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E22C8F-3F14-CC4B-A025-9BBA9092B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7999" cy="10287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816685A-2243-CE4D-B193-D501DDE26940}"/>
              </a:ext>
            </a:extLst>
          </p:cNvPr>
          <p:cNvSpPr/>
          <p:nvPr/>
        </p:nvSpPr>
        <p:spPr>
          <a:xfrm>
            <a:off x="13154297" y="209006"/>
            <a:ext cx="2468880" cy="6531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CC8F01-1CDF-5B48-A21A-897BFC9F1A79}"/>
              </a:ext>
            </a:extLst>
          </p:cNvPr>
          <p:cNvSpPr/>
          <p:nvPr/>
        </p:nvSpPr>
        <p:spPr>
          <a:xfrm>
            <a:off x="5107577" y="1175657"/>
            <a:ext cx="718457" cy="14369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5C91E5-C448-A448-87E2-705B9FD3DD5B}"/>
              </a:ext>
            </a:extLst>
          </p:cNvPr>
          <p:cNvSpPr/>
          <p:nvPr/>
        </p:nvSpPr>
        <p:spPr>
          <a:xfrm>
            <a:off x="5107577" y="2834640"/>
            <a:ext cx="3853543" cy="8490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1079405-C24E-434C-A193-B5C8971CE452}"/>
              </a:ext>
            </a:extLst>
          </p:cNvPr>
          <p:cNvSpPr/>
          <p:nvPr/>
        </p:nvSpPr>
        <p:spPr>
          <a:xfrm>
            <a:off x="-222069" y="431074"/>
            <a:ext cx="757646" cy="7445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03B31D8-6586-0748-8AAF-F92814354199}"/>
              </a:ext>
            </a:extLst>
          </p:cNvPr>
          <p:cNvSpPr/>
          <p:nvPr/>
        </p:nvSpPr>
        <p:spPr>
          <a:xfrm>
            <a:off x="378823" y="966651"/>
            <a:ext cx="2625634" cy="34485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D92B3C-027C-5248-BFBA-7F380A69B796}"/>
              </a:ext>
            </a:extLst>
          </p:cNvPr>
          <p:cNvSpPr/>
          <p:nvPr/>
        </p:nvSpPr>
        <p:spPr>
          <a:xfrm>
            <a:off x="0" y="4856117"/>
            <a:ext cx="3853543" cy="13585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25F0EA9-7C79-EC41-9E87-25C6590C7576}"/>
              </a:ext>
            </a:extLst>
          </p:cNvPr>
          <p:cNvSpPr/>
          <p:nvPr/>
        </p:nvSpPr>
        <p:spPr>
          <a:xfrm>
            <a:off x="6087291" y="1175657"/>
            <a:ext cx="2168435" cy="11103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30CD2B7-87B3-D24E-8150-21A625362603}"/>
              </a:ext>
            </a:extLst>
          </p:cNvPr>
          <p:cNvSpPr/>
          <p:nvPr/>
        </p:nvSpPr>
        <p:spPr>
          <a:xfrm>
            <a:off x="4454434" y="5408023"/>
            <a:ext cx="1632857" cy="9927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84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91501" y="3222625"/>
            <a:ext cx="5864751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91501" y="7364617"/>
            <a:ext cx="5864751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Git </a:t>
            </a:r>
            <a:r>
              <a:rPr lang="ru-RU" sz="2400" dirty="0"/>
              <a:t>ветвление </a:t>
            </a:r>
            <a:r>
              <a:rPr lang="ru-RU" sz="2400"/>
              <a:t>и слияние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91501" y="8745282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Git pull request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1975634" y="3264326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1975634" y="7333816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4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1975634" y="8753503"/>
            <a:ext cx="482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accent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5</a:t>
            </a:r>
            <a:endParaRPr lang="en-US" dirty="0"/>
          </a:p>
        </p:txBody>
      </p:sp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rcRect t="267" b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26AC986-FFFC-E446-BE04-32B80FA84477}"/>
              </a:ext>
            </a:extLst>
          </p:cNvPr>
          <p:cNvSpPr/>
          <p:nvPr/>
        </p:nvSpPr>
        <p:spPr>
          <a:xfrm>
            <a:off x="2791501" y="4603289"/>
            <a:ext cx="5864751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Terminal </a:t>
            </a:r>
            <a:r>
              <a:rPr lang="ru-RU" sz="2400"/>
              <a:t>и </a:t>
            </a:r>
            <a:r>
              <a:rPr lang="en-US" sz="2400" dirty="0"/>
              <a:t>PyCharm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1A07D4-017D-9D44-B6B3-B1741CFA19E1}"/>
              </a:ext>
            </a:extLst>
          </p:cNvPr>
          <p:cNvSpPr txBox="1"/>
          <p:nvPr/>
        </p:nvSpPr>
        <p:spPr>
          <a:xfrm>
            <a:off x="1975634" y="4674450"/>
            <a:ext cx="529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2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8B73E5-51D0-B342-BC0E-A71D2E9C3E48}"/>
              </a:ext>
            </a:extLst>
          </p:cNvPr>
          <p:cNvSpPr/>
          <p:nvPr/>
        </p:nvSpPr>
        <p:spPr>
          <a:xfrm>
            <a:off x="2828540" y="5983953"/>
            <a:ext cx="5864751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/>
              <a:t>Основы </a:t>
            </a:r>
            <a:r>
              <a:rPr lang="en-US" sz="2400" dirty="0"/>
              <a:t>Git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A67A74-6E83-F443-839C-C989F209BDD6}"/>
              </a:ext>
            </a:extLst>
          </p:cNvPr>
          <p:cNvSpPr txBox="1"/>
          <p:nvPr/>
        </p:nvSpPr>
        <p:spPr>
          <a:xfrm>
            <a:off x="1975634" y="5920944"/>
            <a:ext cx="468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3</a:t>
            </a:r>
            <a:endParaRPr lang="en-US" dirty="0"/>
          </a:p>
        </p:txBody>
      </p:sp>
      <p:pic>
        <p:nvPicPr>
          <p:cNvPr id="15" name="Google Shape;225;p40">
            <a:extLst>
              <a:ext uri="{FF2B5EF4-FFF2-40B4-BE49-F238E27FC236}">
                <a16:creationId xmlns:a16="http://schemas.microsoft.com/office/drawing/2014/main" id="{4EEA43A7-7CE3-CB40-9B6A-4DD177B3AD0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849" b="2849"/>
          <a:stretch/>
        </p:blipFill>
        <p:spPr>
          <a:xfrm>
            <a:off x="6816956" y="677546"/>
            <a:ext cx="900000" cy="9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" name="Google Shape;225;p40">
            <a:extLst>
              <a:ext uri="{FF2B5EF4-FFF2-40B4-BE49-F238E27FC236}">
                <a16:creationId xmlns:a16="http://schemas.microsoft.com/office/drawing/2014/main" id="{676619AE-D7F2-D542-ADF4-297D5CF04C0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2954201" y="6081153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" name="Google Shape;225;p40">
            <a:extLst>
              <a:ext uri="{FF2B5EF4-FFF2-40B4-BE49-F238E27FC236}">
                <a16:creationId xmlns:a16="http://schemas.microsoft.com/office/drawing/2014/main" id="{47E5417E-8601-734E-9538-D4EBB8FD429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54201" y="8864500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" name="Google Shape;225;p40">
            <a:extLst>
              <a:ext uri="{FF2B5EF4-FFF2-40B4-BE49-F238E27FC236}">
                <a16:creationId xmlns:a16="http://schemas.microsoft.com/office/drawing/2014/main" id="{0A27BEEB-F884-CC42-AEB8-CEF7B6CC631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12471" r="12471"/>
          <a:stretch/>
        </p:blipFill>
        <p:spPr>
          <a:xfrm>
            <a:off x="2954201" y="4700489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46BF4A3C-96CC-384A-8C04-0DF31EF5FD0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2954201" y="3319942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" name="Google Shape;225;p40">
            <a:extLst>
              <a:ext uri="{FF2B5EF4-FFF2-40B4-BE49-F238E27FC236}">
                <a16:creationId xmlns:a16="http://schemas.microsoft.com/office/drawing/2014/main" id="{4FFA3F7D-4965-2345-BF08-3A44668373D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2954201" y="7487068"/>
            <a:ext cx="720000" cy="7200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"/>
          <p:cNvSpPr/>
          <p:nvPr/>
        </p:nvSpPr>
        <p:spPr>
          <a:xfrm>
            <a:off x="1470572" y="1417570"/>
            <a:ext cx="12230101" cy="11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7;p4">
            <a:extLst>
              <a:ext uri="{FF2B5EF4-FFF2-40B4-BE49-F238E27FC236}">
                <a16:creationId xmlns:a16="http://schemas.microsoft.com/office/drawing/2014/main" id="{A062EB5C-D6A8-974D-B7A4-36C515A4B02F}"/>
              </a:ext>
            </a:extLst>
          </p:cNvPr>
          <p:cNvSpPr txBox="1"/>
          <p:nvPr/>
        </p:nvSpPr>
        <p:spPr>
          <a:xfrm>
            <a:off x="1323616" y="3797542"/>
            <a:ext cx="15640768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Рассмотрели процесс создания веток и переключения между ними</a:t>
            </a:r>
            <a:endParaRPr lang="en-US" sz="3200" dirty="0">
              <a:latin typeface="Inter"/>
              <a:ea typeface="Inter"/>
              <a:cs typeface="Inter"/>
              <a:sym typeface="Inter"/>
            </a:endParaRP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Попробовали создание, переключение и удаление веток.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Поняли что такое слияние и как его осуществлять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Поняли из-за чего возникают конфликты и как они разрешаются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Рассмотрели методологию организации веток (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git-flow)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1" b="1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5"/>
            <a:ext cx="15640768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Pull-request 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GitHub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Git 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откат изменений из </a:t>
            </a:r>
            <a:r>
              <a:rPr lang="ru-RU" sz="3600" dirty="0" err="1">
                <a:latin typeface="Inter"/>
                <a:ea typeface="Inter"/>
                <a:cs typeface="Inter"/>
                <a:sym typeface="Inter"/>
              </a:rPr>
              <a:t>коммита</a:t>
            </a:r>
            <a:endParaRPr lang="en-US" sz="3600" dirty="0">
              <a:latin typeface="Inter"/>
              <a:ea typeface="Inter"/>
              <a:cs typeface="Inter"/>
              <a:sym typeface="Inter"/>
            </a:endParaRP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Отладка (</a:t>
            </a:r>
            <a:r>
              <a:rPr lang="ru-RU" sz="3600" dirty="0" err="1">
                <a:latin typeface="Inter"/>
                <a:ea typeface="Inter"/>
                <a:cs typeface="Inter"/>
                <a:sym typeface="Inter"/>
              </a:rPr>
              <a:t>деббаг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) кода в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PyCharm</a:t>
            </a:r>
            <a:endParaRPr lang="ru-RU" sz="3600" dirty="0"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</a:t>
            </a:r>
          </a:p>
          <a:p>
            <a:pPr>
              <a:lnSpc>
                <a:spcPct val="90000"/>
              </a:lnSpc>
              <a:buSzPts val="8625"/>
            </a:pPr>
            <a:r>
              <a:rPr lang="en-US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Pull request</a:t>
            </a: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– </a:t>
            </a:r>
            <a:r>
              <a:rPr lang="en-US" dirty="0"/>
              <a:t>pull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0536E-A478-2D48-AEFA-4A0287372E1A}"/>
              </a:ext>
            </a:extLst>
          </p:cNvPr>
          <p:cNvSpPr txBox="1"/>
          <p:nvPr/>
        </p:nvSpPr>
        <p:spPr>
          <a:xfrm>
            <a:off x="1257299" y="2713809"/>
            <a:ext cx="16442871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pull request –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запрос на включение ваших изменений в целевой репозиторий.</a:t>
            </a:r>
          </a:p>
          <a:p>
            <a:pPr>
              <a:lnSpc>
                <a:spcPct val="150000"/>
              </a:lnSpc>
            </a:pPr>
            <a:r>
              <a:rPr lang="ru-RU" sz="2400" b="1" i="1" dirty="0">
                <a:solidFill>
                  <a:schemeClr val="tx1"/>
                </a:solidFill>
                <a:latin typeface="+mn-lt"/>
              </a:rPr>
              <a:t>Не путаем с </a:t>
            </a:r>
            <a:r>
              <a:rPr lang="en-US" sz="2400" b="1" i="1" dirty="0">
                <a:solidFill>
                  <a:schemeClr val="tx1"/>
                </a:solidFill>
                <a:latin typeface="+mn-lt"/>
              </a:rPr>
              <a:t>merge request!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Merge request –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запрос на слияние вашей ветки с целевой веткой в одном репозитории. 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Pull request'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ы позволяют вам рассказать другим о тех изменениях, которые вы разместили в своей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GitHub-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копии общего репозитория.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Посылая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pull request,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вы говорите автору изначального репозитория (и всем заинтересованным лицам): «Смотрите, что я сделал, не хотите ли принять мои изменения и влить их в проект?»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Pull request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выполняется между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репозиториями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merge request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выполняется между ветками в одном репозитории.</a:t>
            </a:r>
          </a:p>
        </p:txBody>
      </p:sp>
    </p:spTree>
    <p:extLst>
      <p:ext uri="{BB962C8B-B14F-4D97-AF65-F5344CB8AC3E}">
        <p14:creationId xmlns:p14="http://schemas.microsoft.com/office/powerpoint/2010/main" val="4069375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10894</TotalTime>
  <Words>3402</Words>
  <Application>Microsoft Macintosh PowerPoint</Application>
  <PresentationFormat>Custom</PresentationFormat>
  <Paragraphs>523</Paragraphs>
  <Slides>60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2" baseType="lpstr">
      <vt:lpstr>Open Sans</vt:lpstr>
      <vt:lpstr>Calibri</vt:lpstr>
      <vt:lpstr>Corbel</vt:lpstr>
      <vt:lpstr>Arial</vt:lpstr>
      <vt:lpstr>JetBrains Mono</vt:lpstr>
      <vt:lpstr>Courier New</vt:lpstr>
      <vt:lpstr>Roboto</vt:lpstr>
      <vt:lpstr>Inter</vt:lpstr>
      <vt:lpstr>Apple Chancery</vt:lpstr>
      <vt:lpstr>Inter SemiBold</vt:lpstr>
      <vt:lpstr>Office Theme</vt:lpstr>
      <vt:lpstr>Custom Design</vt:lpstr>
      <vt:lpstr>Git Pull requests PyCharm  debug</vt:lpstr>
      <vt:lpstr>PowerPoint Presentation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Git – pull request</vt:lpstr>
      <vt:lpstr>Git – pull request</vt:lpstr>
      <vt:lpstr>Git – pull request</vt:lpstr>
      <vt:lpstr>Git – pull request</vt:lpstr>
      <vt:lpstr>Git – pull request</vt:lpstr>
      <vt:lpstr>Live-coding</vt:lpstr>
      <vt:lpstr>PowerPoint Presentation</vt:lpstr>
      <vt:lpstr>Задание в сессионном зале</vt:lpstr>
      <vt:lpstr>Практика студентов</vt:lpstr>
      <vt:lpstr>PowerPoint Presentation</vt:lpstr>
      <vt:lpstr>Работа в сессионных залах</vt:lpstr>
      <vt:lpstr>PowerPoint Presentation</vt:lpstr>
      <vt:lpstr>Git – базовые команды</vt:lpstr>
      <vt:lpstr>Git – удалить файл</vt:lpstr>
      <vt:lpstr>Git – удалить файл</vt:lpstr>
      <vt:lpstr>Git – восстанавливаем файлы</vt:lpstr>
      <vt:lpstr>Git – откат изменений</vt:lpstr>
      <vt:lpstr>Git – указатель HEAD</vt:lpstr>
      <vt:lpstr>Git – указатель HEAD</vt:lpstr>
      <vt:lpstr>Git – указатель HEAD</vt:lpstr>
      <vt:lpstr>Git – revert</vt:lpstr>
      <vt:lpstr>Git – revert</vt:lpstr>
      <vt:lpstr>Git – revert</vt:lpstr>
      <vt:lpstr>Live-coding</vt:lpstr>
      <vt:lpstr>Live-coding</vt:lpstr>
      <vt:lpstr>PowerPoint Presentation</vt:lpstr>
      <vt:lpstr>Задание в сессионном зале</vt:lpstr>
      <vt:lpstr>Практика студентов</vt:lpstr>
      <vt:lpstr>Практика студентов</vt:lpstr>
      <vt:lpstr>PowerPoint Presentation</vt:lpstr>
      <vt:lpstr>Работа в сессионных залах</vt:lpstr>
      <vt:lpstr>PowerPoint Presentation</vt:lpstr>
      <vt:lpstr>Git reset</vt:lpstr>
      <vt:lpstr>Git reset --soft </vt:lpstr>
      <vt:lpstr>Git reset --soft </vt:lpstr>
      <vt:lpstr>Git reset --soft </vt:lpstr>
      <vt:lpstr>Git reset --mixed </vt:lpstr>
      <vt:lpstr>Git reset --hard </vt:lpstr>
      <vt:lpstr>Откат изменений</vt:lpstr>
      <vt:lpstr>Live-coding</vt:lpstr>
      <vt:lpstr>Live-coding</vt:lpstr>
      <vt:lpstr>Live-coding</vt:lpstr>
      <vt:lpstr>PowerPoint Presentation</vt:lpstr>
      <vt:lpstr>Задание в сессионном зале</vt:lpstr>
      <vt:lpstr>Практика студентов</vt:lpstr>
      <vt:lpstr>Практика студентов</vt:lpstr>
      <vt:lpstr>Практика студентов</vt:lpstr>
      <vt:lpstr>PowerPoint Presentation</vt:lpstr>
      <vt:lpstr>Работа в сессионных залах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183</cp:revision>
  <dcterms:created xsi:type="dcterms:W3CDTF">2022-11-15T10:50:05Z</dcterms:created>
  <dcterms:modified xsi:type="dcterms:W3CDTF">2024-07-07T10:40:56Z</dcterms:modified>
</cp:coreProperties>
</file>